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sldIdLst>
    <p:sldId id="256" r:id="rId2"/>
    <p:sldId id="257" r:id="rId3"/>
    <p:sldId id="258" r:id="rId4"/>
    <p:sldId id="261" r:id="rId5"/>
    <p:sldId id="262" r:id="rId6"/>
    <p:sldId id="259" r:id="rId7"/>
    <p:sldId id="260" r:id="rId8"/>
    <p:sldId id="263" r:id="rId9"/>
    <p:sldId id="264" r:id="rId10"/>
    <p:sldId id="265" r:id="rId11"/>
    <p:sldId id="266" r:id="rId12"/>
    <p:sldId id="268" r:id="rId13"/>
    <p:sldId id="269" r:id="rId14"/>
    <p:sldId id="270" r:id="rId15"/>
    <p:sldId id="271" r:id="rId16"/>
    <p:sldId id="272" r:id="rId17"/>
    <p:sldId id="277" r:id="rId18"/>
    <p:sldId id="275" r:id="rId19"/>
    <p:sldId id="273" r:id="rId20"/>
    <p:sldId id="276" r:id="rId21"/>
    <p:sldId id="283" r:id="rId22"/>
    <p:sldId id="279" r:id="rId23"/>
    <p:sldId id="278" r:id="rId24"/>
    <p:sldId id="281" r:id="rId25"/>
    <p:sldId id="280" r:id="rId26"/>
    <p:sldId id="284" r:id="rId27"/>
    <p:sldId id="285"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8AD0"/>
    <a:srgbClr val="A630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88" autoAdjust="0"/>
    <p:restoredTop sz="94660"/>
  </p:normalViewPr>
  <p:slideViewPr>
    <p:cSldViewPr snapToGrid="0">
      <p:cViewPr varScale="1">
        <p:scale>
          <a:sx n="66" d="100"/>
          <a:sy n="66" d="100"/>
        </p:scale>
        <p:origin x="9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3B0E807-4290-4245-90A3-48899DB0FDFF}"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AA8DC-29AE-4B96-BD30-B24FF688083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171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B0E807-4290-4245-90A3-48899DB0FDFF}"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AA8DC-29AE-4B96-BD30-B24FF6880831}" type="slidenum">
              <a:rPr lang="en-US" smtClean="0"/>
              <a:t>‹#›</a:t>
            </a:fld>
            <a:endParaRPr lang="en-US"/>
          </a:p>
        </p:txBody>
      </p:sp>
    </p:spTree>
    <p:extLst>
      <p:ext uri="{BB962C8B-B14F-4D97-AF65-F5344CB8AC3E}">
        <p14:creationId xmlns:p14="http://schemas.microsoft.com/office/powerpoint/2010/main" val="235572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B0E807-4290-4245-90A3-48899DB0FDFF}"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AA8DC-29AE-4B96-BD30-B24FF688083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539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B0E807-4290-4245-90A3-48899DB0FDFF}"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AA8DC-29AE-4B96-BD30-B24FF6880831}" type="slidenum">
              <a:rPr lang="en-US" smtClean="0"/>
              <a:t>‹#›</a:t>
            </a:fld>
            <a:endParaRPr lang="en-US"/>
          </a:p>
        </p:txBody>
      </p:sp>
    </p:spTree>
    <p:extLst>
      <p:ext uri="{BB962C8B-B14F-4D97-AF65-F5344CB8AC3E}">
        <p14:creationId xmlns:p14="http://schemas.microsoft.com/office/powerpoint/2010/main" val="2631748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B0E807-4290-4245-90A3-48899DB0FDFF}"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AA8DC-29AE-4B96-BD30-B24FF688083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474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B0E807-4290-4245-90A3-48899DB0FDFF}" type="datetimeFigureOut">
              <a:rPr lang="en-US"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AA8DC-29AE-4B96-BD30-B24FF6880831}" type="slidenum">
              <a:rPr lang="en-US" smtClean="0"/>
              <a:t>‹#›</a:t>
            </a:fld>
            <a:endParaRPr lang="en-US"/>
          </a:p>
        </p:txBody>
      </p:sp>
    </p:spTree>
    <p:extLst>
      <p:ext uri="{BB962C8B-B14F-4D97-AF65-F5344CB8AC3E}">
        <p14:creationId xmlns:p14="http://schemas.microsoft.com/office/powerpoint/2010/main" val="45026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B0E807-4290-4245-90A3-48899DB0FDFF}" type="datetimeFigureOut">
              <a:rPr lang="en-US" smtClean="0"/>
              <a:t>5/26/2022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AA8DC-29AE-4B96-BD30-B24FF6880831}" type="slidenum">
              <a:rPr lang="en-US" smtClean="0"/>
              <a:t>‹#›</a:t>
            </a:fld>
            <a:endParaRPr lang="en-US"/>
          </a:p>
        </p:txBody>
      </p:sp>
    </p:spTree>
    <p:extLst>
      <p:ext uri="{BB962C8B-B14F-4D97-AF65-F5344CB8AC3E}">
        <p14:creationId xmlns:p14="http://schemas.microsoft.com/office/powerpoint/2010/main" val="2167798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B0E807-4290-4245-90A3-48899DB0FDFF}" type="datetimeFigureOut">
              <a:rPr lang="en-US" smtClean="0"/>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AA8DC-29AE-4B96-BD30-B24FF6880831}" type="slidenum">
              <a:rPr lang="en-US" smtClean="0"/>
              <a:t>‹#›</a:t>
            </a:fld>
            <a:endParaRPr lang="en-US"/>
          </a:p>
        </p:txBody>
      </p:sp>
    </p:spTree>
    <p:extLst>
      <p:ext uri="{BB962C8B-B14F-4D97-AF65-F5344CB8AC3E}">
        <p14:creationId xmlns:p14="http://schemas.microsoft.com/office/powerpoint/2010/main" val="1312502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B0E807-4290-4245-90A3-48899DB0FDFF}" type="datetimeFigureOut">
              <a:rPr lang="en-US" smtClean="0"/>
              <a:t>5/26/2022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AA8DC-29AE-4B96-BD30-B24FF6880831}" type="slidenum">
              <a:rPr lang="en-US" smtClean="0"/>
              <a:t>‹#›</a:t>
            </a:fld>
            <a:endParaRPr lang="en-US"/>
          </a:p>
        </p:txBody>
      </p:sp>
    </p:spTree>
    <p:extLst>
      <p:ext uri="{BB962C8B-B14F-4D97-AF65-F5344CB8AC3E}">
        <p14:creationId xmlns:p14="http://schemas.microsoft.com/office/powerpoint/2010/main" val="259465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B0E807-4290-4245-90A3-48899DB0FDFF}" type="datetimeFigureOut">
              <a:rPr lang="en-US"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AA8DC-29AE-4B96-BD30-B24FF6880831}" type="slidenum">
              <a:rPr lang="en-US" smtClean="0"/>
              <a:t>‹#›</a:t>
            </a:fld>
            <a:endParaRPr lang="en-US"/>
          </a:p>
        </p:txBody>
      </p:sp>
    </p:spTree>
    <p:extLst>
      <p:ext uri="{BB962C8B-B14F-4D97-AF65-F5344CB8AC3E}">
        <p14:creationId xmlns:p14="http://schemas.microsoft.com/office/powerpoint/2010/main" val="2161279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B0E807-4290-4245-90A3-48899DB0FDFF}" type="datetimeFigureOut">
              <a:rPr lang="en-US"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AA8DC-29AE-4B96-BD30-B24FF688083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74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3B0E807-4290-4245-90A3-48899DB0FDFF}" type="datetimeFigureOut">
              <a:rPr lang="en-US" smtClean="0"/>
              <a:t>5/26/2022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DAA8DC-29AE-4B96-BD30-B24FF6880831}"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410746"/>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6AEF-91F7-4CCA-B996-BE006901EA0A}"/>
              </a:ext>
            </a:extLst>
          </p:cNvPr>
          <p:cNvSpPr>
            <a:spLocks noGrp="1"/>
          </p:cNvSpPr>
          <p:nvPr>
            <p:ph type="ctrTitle"/>
          </p:nvPr>
        </p:nvSpPr>
        <p:spPr>
          <a:xfrm>
            <a:off x="391886" y="108859"/>
            <a:ext cx="6106097" cy="2845145"/>
          </a:xfrm>
          <a:solidFill>
            <a:schemeClr val="accent6">
              <a:lumMod val="40000"/>
              <a:lumOff val="60000"/>
            </a:schemeClr>
          </a:solidFill>
        </p:spPr>
        <p:txBody>
          <a:bodyPr>
            <a:normAutofit/>
          </a:bodyPr>
          <a:lstStyle/>
          <a:p>
            <a:r>
              <a:rPr lang="en-US" b="1" dirty="0"/>
              <a:t>PYTHON PROJECT ON  COVID-19</a:t>
            </a:r>
          </a:p>
        </p:txBody>
      </p:sp>
      <p:sp>
        <p:nvSpPr>
          <p:cNvPr id="3" name="Subtitle 2">
            <a:extLst>
              <a:ext uri="{FF2B5EF4-FFF2-40B4-BE49-F238E27FC236}">
                <a16:creationId xmlns:a16="http://schemas.microsoft.com/office/drawing/2014/main" id="{7CF07EE7-2690-460C-B1EE-5036328ED15C}"/>
              </a:ext>
            </a:extLst>
          </p:cNvPr>
          <p:cNvSpPr>
            <a:spLocks noGrp="1"/>
          </p:cNvSpPr>
          <p:nvPr>
            <p:ph type="subTitle" idx="1"/>
          </p:nvPr>
        </p:nvSpPr>
        <p:spPr>
          <a:xfrm>
            <a:off x="391887" y="2954004"/>
            <a:ext cx="10435940" cy="1313196"/>
          </a:xfrm>
          <a:solidFill>
            <a:schemeClr val="accent6">
              <a:lumMod val="40000"/>
              <a:lumOff val="60000"/>
            </a:schemeClr>
          </a:solidFill>
        </p:spPr>
        <p:txBody>
          <a:bodyPr>
            <a:normAutofit lnSpcReduction="10000"/>
          </a:bodyPr>
          <a:lstStyle/>
          <a:p>
            <a:r>
              <a:rPr lang="en-US" sz="4000" dirty="0"/>
              <a:t>MADE BY</a:t>
            </a:r>
            <a:r>
              <a:rPr lang="en-US" sz="4000" b="1" dirty="0"/>
              <a:t> </a:t>
            </a:r>
          </a:p>
          <a:p>
            <a:r>
              <a:rPr lang="en-US" sz="4000" b="1" dirty="0"/>
              <a:t>SHRIT KAPIL</a:t>
            </a:r>
          </a:p>
        </p:txBody>
      </p:sp>
      <p:pic>
        <p:nvPicPr>
          <p:cNvPr id="7" name="Picture 6">
            <a:extLst>
              <a:ext uri="{FF2B5EF4-FFF2-40B4-BE49-F238E27FC236}">
                <a16:creationId xmlns:a16="http://schemas.microsoft.com/office/drawing/2014/main" id="{0DA9E493-5654-4AAC-A183-F6563E2BB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624" y="116290"/>
            <a:ext cx="4341202" cy="2845145"/>
          </a:xfrm>
          <a:prstGeom prst="rect">
            <a:avLst/>
          </a:prstGeom>
        </p:spPr>
      </p:pic>
      <p:pic>
        <p:nvPicPr>
          <p:cNvPr id="10" name="Picture 9">
            <a:extLst>
              <a:ext uri="{FF2B5EF4-FFF2-40B4-BE49-F238E27FC236}">
                <a16:creationId xmlns:a16="http://schemas.microsoft.com/office/drawing/2014/main" id="{DD0A8708-880F-43CD-BD70-155303801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6" y="4267200"/>
            <a:ext cx="10435940" cy="2481941"/>
          </a:xfrm>
          <a:prstGeom prst="rect">
            <a:avLst/>
          </a:prstGeom>
        </p:spPr>
      </p:pic>
    </p:spTree>
    <p:extLst>
      <p:ext uri="{BB962C8B-B14F-4D97-AF65-F5344CB8AC3E}">
        <p14:creationId xmlns:p14="http://schemas.microsoft.com/office/powerpoint/2010/main" val="2272840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809D-EBCE-4AFD-B953-B54A49C4D28D}"/>
              </a:ext>
            </a:extLst>
          </p:cNvPr>
          <p:cNvSpPr>
            <a:spLocks noGrp="1"/>
          </p:cNvSpPr>
          <p:nvPr>
            <p:ph type="title"/>
          </p:nvPr>
        </p:nvSpPr>
        <p:spPr>
          <a:xfrm>
            <a:off x="275493" y="253220"/>
            <a:ext cx="3382107" cy="759654"/>
          </a:xfrm>
          <a:solidFill>
            <a:schemeClr val="accent6">
              <a:lumMod val="40000"/>
              <a:lumOff val="60000"/>
            </a:schemeClr>
          </a:solidFill>
        </p:spPr>
        <p:txBody>
          <a:bodyPr>
            <a:normAutofit/>
          </a:bodyPr>
          <a:lstStyle/>
          <a:p>
            <a:r>
              <a:rPr lang="en-US" sz="2400" b="1" dirty="0"/>
              <a:t>Max deaths country wise</a:t>
            </a:r>
          </a:p>
        </p:txBody>
      </p:sp>
      <p:pic>
        <p:nvPicPr>
          <p:cNvPr id="4" name="Picture 3">
            <a:extLst>
              <a:ext uri="{FF2B5EF4-FFF2-40B4-BE49-F238E27FC236}">
                <a16:creationId xmlns:a16="http://schemas.microsoft.com/office/drawing/2014/main" id="{83B8CD9C-8C71-408A-9279-FA8C3A5A2645}"/>
              </a:ext>
            </a:extLst>
          </p:cNvPr>
          <p:cNvPicPr>
            <a:picLocks noChangeAspect="1"/>
          </p:cNvPicPr>
          <p:nvPr/>
        </p:nvPicPr>
        <p:blipFill>
          <a:blip r:embed="rId2"/>
          <a:stretch>
            <a:fillRect/>
          </a:stretch>
        </p:blipFill>
        <p:spPr>
          <a:xfrm>
            <a:off x="5134708" y="70340"/>
            <a:ext cx="6781799" cy="3727938"/>
          </a:xfrm>
          <a:prstGeom prst="rect">
            <a:avLst/>
          </a:prstGeom>
        </p:spPr>
      </p:pic>
      <p:pic>
        <p:nvPicPr>
          <p:cNvPr id="6" name="Picture 5">
            <a:extLst>
              <a:ext uri="{FF2B5EF4-FFF2-40B4-BE49-F238E27FC236}">
                <a16:creationId xmlns:a16="http://schemas.microsoft.com/office/drawing/2014/main" id="{D7CEFFA3-4F34-4203-90E4-291C518F48E3}"/>
              </a:ext>
            </a:extLst>
          </p:cNvPr>
          <p:cNvPicPr>
            <a:picLocks noChangeAspect="1"/>
          </p:cNvPicPr>
          <p:nvPr/>
        </p:nvPicPr>
        <p:blipFill>
          <a:blip r:embed="rId3"/>
          <a:stretch>
            <a:fillRect/>
          </a:stretch>
        </p:blipFill>
        <p:spPr>
          <a:xfrm>
            <a:off x="1322364" y="1012875"/>
            <a:ext cx="2996417" cy="3165230"/>
          </a:xfrm>
          <a:prstGeom prst="rect">
            <a:avLst/>
          </a:prstGeom>
        </p:spPr>
      </p:pic>
      <p:sp>
        <p:nvSpPr>
          <p:cNvPr id="7" name="TextBox 6">
            <a:extLst>
              <a:ext uri="{FF2B5EF4-FFF2-40B4-BE49-F238E27FC236}">
                <a16:creationId xmlns:a16="http://schemas.microsoft.com/office/drawing/2014/main" id="{59004BE0-6E09-4CF2-9E67-6CD4DC184D71}"/>
              </a:ext>
            </a:extLst>
          </p:cNvPr>
          <p:cNvSpPr txBox="1"/>
          <p:nvPr/>
        </p:nvSpPr>
        <p:spPr>
          <a:xfrm>
            <a:off x="162952" y="4178105"/>
            <a:ext cx="5590734" cy="646331"/>
          </a:xfrm>
          <a:prstGeom prst="rect">
            <a:avLst/>
          </a:prstGeom>
          <a:solidFill>
            <a:schemeClr val="accent6">
              <a:lumMod val="40000"/>
              <a:lumOff val="60000"/>
            </a:schemeClr>
          </a:solidFill>
        </p:spPr>
        <p:txBody>
          <a:bodyPr wrap="square" rtlCol="0">
            <a:spAutoFit/>
          </a:bodyPr>
          <a:lstStyle/>
          <a:p>
            <a:r>
              <a:rPr lang="en-US" dirty="0"/>
              <a:t>This chart shows  countries  having maximum number of deaths.</a:t>
            </a:r>
          </a:p>
        </p:txBody>
      </p:sp>
      <p:sp>
        <p:nvSpPr>
          <p:cNvPr id="8" name="Title 1">
            <a:extLst>
              <a:ext uri="{FF2B5EF4-FFF2-40B4-BE49-F238E27FC236}">
                <a16:creationId xmlns:a16="http://schemas.microsoft.com/office/drawing/2014/main" id="{669C5414-3B31-4427-B7D8-EF43CF501395}"/>
              </a:ext>
            </a:extLst>
          </p:cNvPr>
          <p:cNvSpPr txBox="1">
            <a:spLocks/>
          </p:cNvSpPr>
          <p:nvPr/>
        </p:nvSpPr>
        <p:spPr>
          <a:xfrm>
            <a:off x="275492" y="4936977"/>
            <a:ext cx="3382107" cy="759654"/>
          </a:xfrm>
          <a:prstGeom prst="rect">
            <a:avLst/>
          </a:prstGeom>
          <a:solidFill>
            <a:schemeClr val="accent6">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Min cases country wise</a:t>
            </a:r>
          </a:p>
        </p:txBody>
      </p:sp>
      <p:pic>
        <p:nvPicPr>
          <p:cNvPr id="11" name="Picture 10">
            <a:extLst>
              <a:ext uri="{FF2B5EF4-FFF2-40B4-BE49-F238E27FC236}">
                <a16:creationId xmlns:a16="http://schemas.microsoft.com/office/drawing/2014/main" id="{91F5AFCA-4237-458D-8878-250469A20802}"/>
              </a:ext>
            </a:extLst>
          </p:cNvPr>
          <p:cNvPicPr>
            <a:picLocks noChangeAspect="1"/>
          </p:cNvPicPr>
          <p:nvPr/>
        </p:nvPicPr>
        <p:blipFill>
          <a:blip r:embed="rId4"/>
          <a:stretch>
            <a:fillRect/>
          </a:stretch>
        </p:blipFill>
        <p:spPr>
          <a:xfrm>
            <a:off x="5834418" y="3640255"/>
            <a:ext cx="5590733" cy="3147405"/>
          </a:xfrm>
          <a:prstGeom prst="rect">
            <a:avLst/>
          </a:prstGeom>
        </p:spPr>
      </p:pic>
      <p:sp>
        <p:nvSpPr>
          <p:cNvPr id="14" name="TextBox 13">
            <a:extLst>
              <a:ext uri="{FF2B5EF4-FFF2-40B4-BE49-F238E27FC236}">
                <a16:creationId xmlns:a16="http://schemas.microsoft.com/office/drawing/2014/main" id="{1F287EDB-93E3-4AF8-A1E9-EBC2BB625096}"/>
              </a:ext>
            </a:extLst>
          </p:cNvPr>
          <p:cNvSpPr txBox="1"/>
          <p:nvPr/>
        </p:nvSpPr>
        <p:spPr>
          <a:xfrm>
            <a:off x="162952" y="5841998"/>
            <a:ext cx="5590734" cy="646331"/>
          </a:xfrm>
          <a:prstGeom prst="rect">
            <a:avLst/>
          </a:prstGeom>
          <a:solidFill>
            <a:schemeClr val="accent6">
              <a:lumMod val="40000"/>
              <a:lumOff val="60000"/>
            </a:schemeClr>
          </a:solidFill>
        </p:spPr>
        <p:txBody>
          <a:bodyPr wrap="square" rtlCol="0">
            <a:spAutoFit/>
          </a:bodyPr>
          <a:lstStyle/>
          <a:p>
            <a:r>
              <a:rPr lang="en-US" dirty="0"/>
              <a:t>This chart shows us country wise minimum number of covid cases.</a:t>
            </a:r>
          </a:p>
        </p:txBody>
      </p:sp>
    </p:spTree>
    <p:extLst>
      <p:ext uri="{BB962C8B-B14F-4D97-AF65-F5344CB8AC3E}">
        <p14:creationId xmlns:p14="http://schemas.microsoft.com/office/powerpoint/2010/main" val="67773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FDC2-400C-4CA7-B56A-0CF42AD20D4A}"/>
              </a:ext>
            </a:extLst>
          </p:cNvPr>
          <p:cNvSpPr>
            <a:spLocks noGrp="1"/>
          </p:cNvSpPr>
          <p:nvPr>
            <p:ph type="title"/>
          </p:nvPr>
        </p:nvSpPr>
        <p:spPr>
          <a:xfrm>
            <a:off x="838200" y="365125"/>
            <a:ext cx="3724061" cy="1759097"/>
          </a:xfrm>
          <a:solidFill>
            <a:schemeClr val="accent6">
              <a:lumMod val="40000"/>
              <a:lumOff val="60000"/>
            </a:schemeClr>
          </a:solidFill>
        </p:spPr>
        <p:txBody>
          <a:bodyPr>
            <a:normAutofit fontScale="90000"/>
          </a:bodyPr>
          <a:lstStyle/>
          <a:p>
            <a:r>
              <a:rPr lang="en-US" dirty="0"/>
              <a:t>Number of deaths and cases country wise</a:t>
            </a:r>
          </a:p>
        </p:txBody>
      </p:sp>
      <p:pic>
        <p:nvPicPr>
          <p:cNvPr id="6" name="Picture 5">
            <a:extLst>
              <a:ext uri="{FF2B5EF4-FFF2-40B4-BE49-F238E27FC236}">
                <a16:creationId xmlns:a16="http://schemas.microsoft.com/office/drawing/2014/main" id="{7B06E7C4-7345-42B3-8AAB-BA5139B7D594}"/>
              </a:ext>
            </a:extLst>
          </p:cNvPr>
          <p:cNvPicPr>
            <a:picLocks noChangeAspect="1"/>
          </p:cNvPicPr>
          <p:nvPr/>
        </p:nvPicPr>
        <p:blipFill>
          <a:blip r:embed="rId2"/>
          <a:stretch>
            <a:fillRect/>
          </a:stretch>
        </p:blipFill>
        <p:spPr>
          <a:xfrm>
            <a:off x="8932985" y="-69574"/>
            <a:ext cx="3116101" cy="4662763"/>
          </a:xfrm>
          <a:prstGeom prst="rect">
            <a:avLst/>
          </a:prstGeom>
        </p:spPr>
      </p:pic>
      <p:pic>
        <p:nvPicPr>
          <p:cNvPr id="12" name="Picture 11">
            <a:extLst>
              <a:ext uri="{FF2B5EF4-FFF2-40B4-BE49-F238E27FC236}">
                <a16:creationId xmlns:a16="http://schemas.microsoft.com/office/drawing/2014/main" id="{EBABDC47-6788-4525-8D11-0FA7D45BA610}"/>
              </a:ext>
            </a:extLst>
          </p:cNvPr>
          <p:cNvPicPr>
            <a:picLocks noChangeAspect="1"/>
          </p:cNvPicPr>
          <p:nvPr/>
        </p:nvPicPr>
        <p:blipFill>
          <a:blip r:embed="rId3"/>
          <a:stretch>
            <a:fillRect/>
          </a:stretch>
        </p:blipFill>
        <p:spPr>
          <a:xfrm>
            <a:off x="296321" y="2216987"/>
            <a:ext cx="3349858" cy="3150143"/>
          </a:xfrm>
          <a:prstGeom prst="rect">
            <a:avLst/>
          </a:prstGeom>
        </p:spPr>
      </p:pic>
      <p:pic>
        <p:nvPicPr>
          <p:cNvPr id="14" name="Picture 13">
            <a:extLst>
              <a:ext uri="{FF2B5EF4-FFF2-40B4-BE49-F238E27FC236}">
                <a16:creationId xmlns:a16="http://schemas.microsoft.com/office/drawing/2014/main" id="{F0630F3F-AA55-44F4-A6B1-4FBF330449A2}"/>
              </a:ext>
            </a:extLst>
          </p:cNvPr>
          <p:cNvPicPr>
            <a:picLocks noChangeAspect="1"/>
          </p:cNvPicPr>
          <p:nvPr/>
        </p:nvPicPr>
        <p:blipFill>
          <a:blip r:embed="rId4"/>
          <a:stretch>
            <a:fillRect/>
          </a:stretch>
        </p:blipFill>
        <p:spPr>
          <a:xfrm>
            <a:off x="4667720" y="49237"/>
            <a:ext cx="4159806" cy="4416746"/>
          </a:xfrm>
          <a:prstGeom prst="rect">
            <a:avLst/>
          </a:prstGeom>
        </p:spPr>
      </p:pic>
      <p:pic>
        <p:nvPicPr>
          <p:cNvPr id="16" name="Picture 15">
            <a:extLst>
              <a:ext uri="{FF2B5EF4-FFF2-40B4-BE49-F238E27FC236}">
                <a16:creationId xmlns:a16="http://schemas.microsoft.com/office/drawing/2014/main" id="{103324C2-5F69-46D3-A2BE-96B9D652E981}"/>
              </a:ext>
            </a:extLst>
          </p:cNvPr>
          <p:cNvPicPr>
            <a:picLocks noChangeAspect="1"/>
          </p:cNvPicPr>
          <p:nvPr/>
        </p:nvPicPr>
        <p:blipFill>
          <a:blip r:embed="rId5"/>
          <a:stretch>
            <a:fillRect/>
          </a:stretch>
        </p:blipFill>
        <p:spPr>
          <a:xfrm>
            <a:off x="3793448" y="4465982"/>
            <a:ext cx="5139537" cy="2392017"/>
          </a:xfrm>
          <a:prstGeom prst="rect">
            <a:avLst/>
          </a:prstGeom>
        </p:spPr>
      </p:pic>
    </p:spTree>
    <p:extLst>
      <p:ext uri="{BB962C8B-B14F-4D97-AF65-F5344CB8AC3E}">
        <p14:creationId xmlns:p14="http://schemas.microsoft.com/office/powerpoint/2010/main" val="3442333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6A70-20C1-4DD6-B3AF-1AD0FC7120CC}"/>
              </a:ext>
            </a:extLst>
          </p:cNvPr>
          <p:cNvSpPr>
            <a:spLocks noGrp="1"/>
          </p:cNvSpPr>
          <p:nvPr>
            <p:ph type="title"/>
          </p:nvPr>
        </p:nvSpPr>
        <p:spPr>
          <a:xfrm>
            <a:off x="838200" y="365125"/>
            <a:ext cx="5257800" cy="816561"/>
          </a:xfrm>
          <a:solidFill>
            <a:schemeClr val="accent6">
              <a:lumMod val="40000"/>
              <a:lumOff val="60000"/>
            </a:schemeClr>
          </a:solidFill>
        </p:spPr>
        <p:txBody>
          <a:bodyPr>
            <a:normAutofit/>
          </a:bodyPr>
          <a:lstStyle/>
          <a:p>
            <a:r>
              <a:rPr lang="en-US" sz="2400" dirty="0"/>
              <a:t>Representation of death rate on  line chart</a:t>
            </a:r>
          </a:p>
        </p:txBody>
      </p:sp>
      <p:pic>
        <p:nvPicPr>
          <p:cNvPr id="4" name="Picture 3">
            <a:extLst>
              <a:ext uri="{FF2B5EF4-FFF2-40B4-BE49-F238E27FC236}">
                <a16:creationId xmlns:a16="http://schemas.microsoft.com/office/drawing/2014/main" id="{50A2FC3D-806B-4A94-86DF-D73FF853CF8E}"/>
              </a:ext>
            </a:extLst>
          </p:cNvPr>
          <p:cNvPicPr>
            <a:picLocks noChangeAspect="1"/>
          </p:cNvPicPr>
          <p:nvPr/>
        </p:nvPicPr>
        <p:blipFill>
          <a:blip r:embed="rId2"/>
          <a:stretch>
            <a:fillRect/>
          </a:stretch>
        </p:blipFill>
        <p:spPr>
          <a:xfrm>
            <a:off x="6222609" y="478302"/>
            <a:ext cx="5656977" cy="4234375"/>
          </a:xfrm>
          <a:prstGeom prst="rect">
            <a:avLst/>
          </a:prstGeom>
        </p:spPr>
      </p:pic>
      <p:pic>
        <p:nvPicPr>
          <p:cNvPr id="6" name="Picture 5">
            <a:extLst>
              <a:ext uri="{FF2B5EF4-FFF2-40B4-BE49-F238E27FC236}">
                <a16:creationId xmlns:a16="http://schemas.microsoft.com/office/drawing/2014/main" id="{C453C417-33D9-4B84-8219-79EF6A620CBC}"/>
              </a:ext>
            </a:extLst>
          </p:cNvPr>
          <p:cNvPicPr>
            <a:picLocks noChangeAspect="1"/>
          </p:cNvPicPr>
          <p:nvPr/>
        </p:nvPicPr>
        <p:blipFill>
          <a:blip r:embed="rId3"/>
          <a:stretch>
            <a:fillRect/>
          </a:stretch>
        </p:blipFill>
        <p:spPr>
          <a:xfrm>
            <a:off x="1586667" y="1695988"/>
            <a:ext cx="3533973" cy="4085833"/>
          </a:xfrm>
          <a:prstGeom prst="rect">
            <a:avLst/>
          </a:prstGeom>
        </p:spPr>
      </p:pic>
    </p:spTree>
    <p:extLst>
      <p:ext uri="{BB962C8B-B14F-4D97-AF65-F5344CB8AC3E}">
        <p14:creationId xmlns:p14="http://schemas.microsoft.com/office/powerpoint/2010/main" val="63864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4DC67-9327-415F-B466-0DE53E5D378A}"/>
              </a:ext>
            </a:extLst>
          </p:cNvPr>
          <p:cNvSpPr>
            <a:spLocks noGrp="1"/>
          </p:cNvSpPr>
          <p:nvPr>
            <p:ph type="title"/>
          </p:nvPr>
        </p:nvSpPr>
        <p:spPr>
          <a:xfrm>
            <a:off x="683455" y="168814"/>
            <a:ext cx="4311155" cy="1124090"/>
          </a:xfrm>
          <a:solidFill>
            <a:schemeClr val="accent6">
              <a:lumMod val="40000"/>
              <a:lumOff val="60000"/>
            </a:schemeClr>
          </a:solidFill>
        </p:spPr>
        <p:txBody>
          <a:bodyPr>
            <a:normAutofit fontScale="90000"/>
          </a:bodyPr>
          <a:lstStyle/>
          <a:p>
            <a:br>
              <a:rPr lang="en-US" sz="2700" i="0" dirty="0">
                <a:solidFill>
                  <a:srgbClr val="000000"/>
                </a:solidFill>
                <a:effectLst/>
                <a:latin typeface="Helvetica Neue"/>
              </a:rPr>
            </a:br>
            <a:br>
              <a:rPr lang="en-US" sz="2700" i="0" dirty="0">
                <a:solidFill>
                  <a:srgbClr val="000000"/>
                </a:solidFill>
                <a:effectLst/>
                <a:latin typeface="Helvetica Neue"/>
              </a:rPr>
            </a:br>
            <a:r>
              <a:rPr lang="en-US" sz="2700" i="0" dirty="0">
                <a:solidFill>
                  <a:srgbClr val="000000"/>
                </a:solidFill>
                <a:effectLst/>
                <a:latin typeface="Helvetica Neue"/>
              </a:rPr>
              <a:t>Effect of Covid-19 cases on stringency index</a:t>
            </a:r>
            <a:br>
              <a:rPr lang="en-US" b="1" i="0" dirty="0">
                <a:solidFill>
                  <a:srgbClr val="000000"/>
                </a:solidFill>
                <a:effectLst/>
                <a:latin typeface="Helvetica Neue"/>
              </a:rPr>
            </a:br>
            <a:endParaRPr lang="en-US" dirty="0"/>
          </a:p>
        </p:txBody>
      </p:sp>
      <p:pic>
        <p:nvPicPr>
          <p:cNvPr id="6" name="Picture 5">
            <a:extLst>
              <a:ext uri="{FF2B5EF4-FFF2-40B4-BE49-F238E27FC236}">
                <a16:creationId xmlns:a16="http://schemas.microsoft.com/office/drawing/2014/main" id="{D9DDC897-B351-4681-8E46-61A3B4537E38}"/>
              </a:ext>
            </a:extLst>
          </p:cNvPr>
          <p:cNvPicPr>
            <a:picLocks noChangeAspect="1"/>
          </p:cNvPicPr>
          <p:nvPr/>
        </p:nvPicPr>
        <p:blipFill>
          <a:blip r:embed="rId2"/>
          <a:stretch>
            <a:fillRect/>
          </a:stretch>
        </p:blipFill>
        <p:spPr>
          <a:xfrm>
            <a:off x="482397" y="1416373"/>
            <a:ext cx="4131806" cy="3268170"/>
          </a:xfrm>
          <a:prstGeom prst="rect">
            <a:avLst/>
          </a:prstGeom>
        </p:spPr>
      </p:pic>
      <p:sp>
        <p:nvSpPr>
          <p:cNvPr id="7" name="TextBox 6">
            <a:extLst>
              <a:ext uri="{FF2B5EF4-FFF2-40B4-BE49-F238E27FC236}">
                <a16:creationId xmlns:a16="http://schemas.microsoft.com/office/drawing/2014/main" id="{22A79D27-35C0-4B01-8ECD-FAC88EE77E55}"/>
              </a:ext>
            </a:extLst>
          </p:cNvPr>
          <p:cNvSpPr txBox="1"/>
          <p:nvPr/>
        </p:nvSpPr>
        <p:spPr>
          <a:xfrm>
            <a:off x="683455" y="4979963"/>
            <a:ext cx="3761936" cy="461665"/>
          </a:xfrm>
          <a:prstGeom prst="rect">
            <a:avLst/>
          </a:prstGeom>
          <a:solidFill>
            <a:schemeClr val="accent6">
              <a:lumMod val="40000"/>
              <a:lumOff val="60000"/>
            </a:schemeClr>
          </a:solidFill>
        </p:spPr>
        <p:txBody>
          <a:bodyPr wrap="square" rtlCol="0">
            <a:spAutoFit/>
          </a:bodyPr>
          <a:lstStyle/>
          <a:p>
            <a:r>
              <a:rPr lang="en-US" sz="2400" dirty="0"/>
              <a:t>What is stringency index?</a:t>
            </a:r>
          </a:p>
        </p:txBody>
      </p:sp>
      <p:sp>
        <p:nvSpPr>
          <p:cNvPr id="8" name="TextBox 7">
            <a:extLst>
              <a:ext uri="{FF2B5EF4-FFF2-40B4-BE49-F238E27FC236}">
                <a16:creationId xmlns:a16="http://schemas.microsoft.com/office/drawing/2014/main" id="{8C005E8A-2C85-4062-A335-EC335900C828}"/>
              </a:ext>
            </a:extLst>
          </p:cNvPr>
          <p:cNvSpPr txBox="1"/>
          <p:nvPr/>
        </p:nvSpPr>
        <p:spPr>
          <a:xfrm>
            <a:off x="310068" y="5668266"/>
            <a:ext cx="9369083" cy="1124090"/>
          </a:xfrm>
          <a:prstGeom prst="rect">
            <a:avLst/>
          </a:prstGeom>
          <a:solidFill>
            <a:schemeClr val="accent6">
              <a:lumMod val="40000"/>
              <a:lumOff val="60000"/>
            </a:schemeClr>
          </a:solidFill>
        </p:spPr>
        <p:txBody>
          <a:bodyPr wrap="square" rtlCol="0">
            <a:spAutoFit/>
          </a:bodyPr>
          <a:lstStyle/>
          <a:p>
            <a:pPr marR="0" lvl="1">
              <a:lnSpc>
                <a:spcPct val="115000"/>
              </a:lnSpc>
              <a:spcBef>
                <a:spcPts val="0"/>
              </a:spcBef>
              <a:spcAft>
                <a:spcPts val="0"/>
              </a:spcAft>
            </a:pPr>
            <a:r>
              <a:rPr lang="en-US" sz="2000" u="none" strike="noStrike" dirty="0">
                <a:effectLst/>
                <a:highlight>
                  <a:srgbClr val="FFFFFF"/>
                </a:highlight>
                <a:latin typeface="Arial" panose="020B0604020202020204" pitchFamily="34" charset="0"/>
                <a:ea typeface="Arial" panose="020B0604020202020204" pitchFamily="34" charset="0"/>
              </a:rPr>
              <a:t> It is a composite measure of response indicators, including school closures, workplace closures, and travel bans. It shows how strictly countries are following these measures to control the spread of covid-19</a:t>
            </a:r>
            <a:endParaRPr lang="en-US" sz="2000" u="none" strike="noStrike" dirty="0">
              <a:effectLst/>
              <a:latin typeface="Arial" panose="020B0604020202020204" pitchFamily="34" charset="0"/>
              <a:ea typeface="Arial" panose="020B0604020202020204" pitchFamily="34" charset="0"/>
            </a:endParaRPr>
          </a:p>
        </p:txBody>
      </p:sp>
      <p:pic>
        <p:nvPicPr>
          <p:cNvPr id="10" name="Picture 9">
            <a:extLst>
              <a:ext uri="{FF2B5EF4-FFF2-40B4-BE49-F238E27FC236}">
                <a16:creationId xmlns:a16="http://schemas.microsoft.com/office/drawing/2014/main" id="{0ED12B9A-5548-4301-B345-5D08040FF524}"/>
              </a:ext>
            </a:extLst>
          </p:cNvPr>
          <p:cNvPicPr>
            <a:picLocks noChangeAspect="1"/>
          </p:cNvPicPr>
          <p:nvPr/>
        </p:nvPicPr>
        <p:blipFill>
          <a:blip r:embed="rId3"/>
          <a:stretch>
            <a:fillRect/>
          </a:stretch>
        </p:blipFill>
        <p:spPr>
          <a:xfrm>
            <a:off x="5480958" y="168813"/>
            <a:ext cx="6228645" cy="4811149"/>
          </a:xfrm>
          <a:prstGeom prst="rect">
            <a:avLst/>
          </a:prstGeom>
        </p:spPr>
      </p:pic>
    </p:spTree>
    <p:extLst>
      <p:ext uri="{BB962C8B-B14F-4D97-AF65-F5344CB8AC3E}">
        <p14:creationId xmlns:p14="http://schemas.microsoft.com/office/powerpoint/2010/main" val="1852029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9C48-489B-49A4-A8A4-2EB9E414B67A}"/>
              </a:ext>
            </a:extLst>
          </p:cNvPr>
          <p:cNvSpPr>
            <a:spLocks noGrp="1"/>
          </p:cNvSpPr>
          <p:nvPr>
            <p:ph type="title"/>
          </p:nvPr>
        </p:nvSpPr>
        <p:spPr>
          <a:xfrm>
            <a:off x="1024128" y="225288"/>
            <a:ext cx="6489855" cy="1232452"/>
          </a:xfrm>
          <a:solidFill>
            <a:schemeClr val="accent6">
              <a:lumMod val="40000"/>
              <a:lumOff val="60000"/>
            </a:schemeClr>
          </a:solidFill>
        </p:spPr>
        <p:txBody>
          <a:bodyPr>
            <a:normAutofit fontScale="90000"/>
          </a:bodyPr>
          <a:lstStyle/>
          <a:p>
            <a:r>
              <a:rPr lang="en-US" dirty="0"/>
              <a:t>Scatter plot on stringency index</a:t>
            </a:r>
          </a:p>
        </p:txBody>
      </p:sp>
      <p:pic>
        <p:nvPicPr>
          <p:cNvPr id="4" name="Picture 3">
            <a:extLst>
              <a:ext uri="{FF2B5EF4-FFF2-40B4-BE49-F238E27FC236}">
                <a16:creationId xmlns:a16="http://schemas.microsoft.com/office/drawing/2014/main" id="{93F7D1DB-E0D7-4DBF-B1F7-B8CAC6528EAA}"/>
              </a:ext>
            </a:extLst>
          </p:cNvPr>
          <p:cNvPicPr>
            <a:picLocks noChangeAspect="1"/>
          </p:cNvPicPr>
          <p:nvPr/>
        </p:nvPicPr>
        <p:blipFill>
          <a:blip r:embed="rId2"/>
          <a:stretch>
            <a:fillRect/>
          </a:stretch>
        </p:blipFill>
        <p:spPr>
          <a:xfrm>
            <a:off x="3357180" y="1980997"/>
            <a:ext cx="8726968" cy="4025907"/>
          </a:xfrm>
          <a:prstGeom prst="rect">
            <a:avLst/>
          </a:prstGeom>
        </p:spPr>
      </p:pic>
    </p:spTree>
    <p:extLst>
      <p:ext uri="{BB962C8B-B14F-4D97-AF65-F5344CB8AC3E}">
        <p14:creationId xmlns:p14="http://schemas.microsoft.com/office/powerpoint/2010/main" val="1648844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45FE-5CE4-4B32-A396-BD8100F5A440}"/>
              </a:ext>
            </a:extLst>
          </p:cNvPr>
          <p:cNvSpPr>
            <a:spLocks noGrp="1"/>
          </p:cNvSpPr>
          <p:nvPr>
            <p:ph type="title"/>
          </p:nvPr>
        </p:nvSpPr>
        <p:spPr>
          <a:xfrm>
            <a:off x="205154" y="76077"/>
            <a:ext cx="6547339" cy="627308"/>
          </a:xfrm>
          <a:solidFill>
            <a:schemeClr val="accent6">
              <a:lumMod val="40000"/>
              <a:lumOff val="60000"/>
            </a:schemeClr>
          </a:solidFill>
        </p:spPr>
        <p:txBody>
          <a:bodyPr>
            <a:normAutofit fontScale="90000"/>
          </a:bodyPr>
          <a:lstStyle/>
          <a:p>
            <a:br>
              <a:rPr lang="en-US" sz="2700" i="0" dirty="0">
                <a:solidFill>
                  <a:srgbClr val="000000"/>
                </a:solidFill>
                <a:effectLst/>
                <a:latin typeface="Helvetica Neue"/>
              </a:rPr>
            </a:br>
            <a:br>
              <a:rPr lang="en-US" sz="2700" i="0" dirty="0">
                <a:solidFill>
                  <a:srgbClr val="000000"/>
                </a:solidFill>
                <a:effectLst/>
                <a:latin typeface="Helvetica Neue"/>
              </a:rPr>
            </a:br>
            <a:r>
              <a:rPr lang="en-US" sz="2700" b="1" i="0" dirty="0">
                <a:solidFill>
                  <a:srgbClr val="000000"/>
                </a:solidFill>
                <a:effectLst/>
                <a:latin typeface="Helvetica Neue"/>
              </a:rPr>
              <a:t>total deaths due to covid month wise</a:t>
            </a:r>
            <a:br>
              <a:rPr lang="en-US" i="0" dirty="0">
                <a:solidFill>
                  <a:srgbClr val="000000"/>
                </a:solidFill>
                <a:effectLst/>
                <a:latin typeface="Helvetica Neue"/>
              </a:rPr>
            </a:br>
            <a:endParaRPr lang="en-US" dirty="0"/>
          </a:p>
        </p:txBody>
      </p:sp>
      <p:sp>
        <p:nvSpPr>
          <p:cNvPr id="7" name="TextBox 6">
            <a:extLst>
              <a:ext uri="{FF2B5EF4-FFF2-40B4-BE49-F238E27FC236}">
                <a16:creationId xmlns:a16="http://schemas.microsoft.com/office/drawing/2014/main" id="{92148FFD-1750-4577-91D0-1C6E557B0EA1}"/>
              </a:ext>
            </a:extLst>
          </p:cNvPr>
          <p:cNvSpPr txBox="1"/>
          <p:nvPr/>
        </p:nvSpPr>
        <p:spPr>
          <a:xfrm>
            <a:off x="205153" y="3525077"/>
            <a:ext cx="5599096" cy="369332"/>
          </a:xfrm>
          <a:prstGeom prst="rect">
            <a:avLst/>
          </a:prstGeom>
          <a:solidFill>
            <a:schemeClr val="accent6">
              <a:lumMod val="40000"/>
              <a:lumOff val="60000"/>
            </a:schemeClr>
          </a:solidFill>
        </p:spPr>
        <p:txBody>
          <a:bodyPr wrap="square" rtlCol="0">
            <a:spAutoFit/>
          </a:bodyPr>
          <a:lstStyle/>
          <a:p>
            <a:r>
              <a:rPr lang="en-US" dirty="0"/>
              <a:t>This pie chart shows total number of deaths month wise</a:t>
            </a:r>
          </a:p>
        </p:txBody>
      </p:sp>
      <p:sp>
        <p:nvSpPr>
          <p:cNvPr id="14" name="TextBox 13">
            <a:extLst>
              <a:ext uri="{FF2B5EF4-FFF2-40B4-BE49-F238E27FC236}">
                <a16:creationId xmlns:a16="http://schemas.microsoft.com/office/drawing/2014/main" id="{64609CDC-AFC2-4AAF-9609-2598CED15CAC}"/>
              </a:ext>
            </a:extLst>
          </p:cNvPr>
          <p:cNvSpPr txBox="1"/>
          <p:nvPr/>
        </p:nvSpPr>
        <p:spPr>
          <a:xfrm>
            <a:off x="205153" y="3970419"/>
            <a:ext cx="4164190" cy="461665"/>
          </a:xfrm>
          <a:prstGeom prst="rect">
            <a:avLst/>
          </a:prstGeom>
          <a:solidFill>
            <a:schemeClr val="accent6">
              <a:lumMod val="40000"/>
              <a:lumOff val="60000"/>
            </a:schemeClr>
          </a:solidFill>
        </p:spPr>
        <p:txBody>
          <a:bodyPr wrap="square" rtlCol="0">
            <a:spAutoFit/>
          </a:bodyPr>
          <a:lstStyle/>
          <a:p>
            <a:r>
              <a:rPr lang="en-US" sz="2400" b="1" dirty="0"/>
              <a:t>Total cases of covid monthly</a:t>
            </a:r>
          </a:p>
        </p:txBody>
      </p:sp>
      <p:pic>
        <p:nvPicPr>
          <p:cNvPr id="5" name="Picture 4">
            <a:extLst>
              <a:ext uri="{FF2B5EF4-FFF2-40B4-BE49-F238E27FC236}">
                <a16:creationId xmlns:a16="http://schemas.microsoft.com/office/drawing/2014/main" id="{956002A1-8306-4CEC-A70A-DA103CB98D0E}"/>
              </a:ext>
            </a:extLst>
          </p:cNvPr>
          <p:cNvPicPr>
            <a:picLocks noChangeAspect="1"/>
          </p:cNvPicPr>
          <p:nvPr/>
        </p:nvPicPr>
        <p:blipFill>
          <a:blip r:embed="rId2"/>
          <a:stretch>
            <a:fillRect/>
          </a:stretch>
        </p:blipFill>
        <p:spPr>
          <a:xfrm>
            <a:off x="6752493" y="178700"/>
            <a:ext cx="5234354" cy="3640372"/>
          </a:xfrm>
          <a:prstGeom prst="rect">
            <a:avLst/>
          </a:prstGeom>
        </p:spPr>
      </p:pic>
      <p:pic>
        <p:nvPicPr>
          <p:cNvPr id="9" name="Picture 8">
            <a:extLst>
              <a:ext uri="{FF2B5EF4-FFF2-40B4-BE49-F238E27FC236}">
                <a16:creationId xmlns:a16="http://schemas.microsoft.com/office/drawing/2014/main" id="{0BDA3915-536E-4534-B6A9-132D0B0CDBB8}"/>
              </a:ext>
            </a:extLst>
          </p:cNvPr>
          <p:cNvPicPr>
            <a:picLocks noChangeAspect="1"/>
          </p:cNvPicPr>
          <p:nvPr/>
        </p:nvPicPr>
        <p:blipFill>
          <a:blip r:embed="rId3"/>
          <a:stretch>
            <a:fillRect/>
          </a:stretch>
        </p:blipFill>
        <p:spPr>
          <a:xfrm>
            <a:off x="5992837" y="3699803"/>
            <a:ext cx="5994010" cy="3031182"/>
          </a:xfrm>
          <a:prstGeom prst="rect">
            <a:avLst/>
          </a:prstGeom>
        </p:spPr>
      </p:pic>
      <p:pic>
        <p:nvPicPr>
          <p:cNvPr id="12" name="Picture 11">
            <a:extLst>
              <a:ext uri="{FF2B5EF4-FFF2-40B4-BE49-F238E27FC236}">
                <a16:creationId xmlns:a16="http://schemas.microsoft.com/office/drawing/2014/main" id="{BA975D10-06A5-439B-A45C-E4368A57EC46}"/>
              </a:ext>
            </a:extLst>
          </p:cNvPr>
          <p:cNvPicPr>
            <a:picLocks noChangeAspect="1"/>
          </p:cNvPicPr>
          <p:nvPr/>
        </p:nvPicPr>
        <p:blipFill>
          <a:blip r:embed="rId4"/>
          <a:stretch>
            <a:fillRect/>
          </a:stretch>
        </p:blipFill>
        <p:spPr>
          <a:xfrm>
            <a:off x="1325217" y="981166"/>
            <a:ext cx="3326296" cy="2543911"/>
          </a:xfrm>
          <a:prstGeom prst="rect">
            <a:avLst/>
          </a:prstGeom>
        </p:spPr>
      </p:pic>
      <p:pic>
        <p:nvPicPr>
          <p:cNvPr id="15" name="Picture 14">
            <a:extLst>
              <a:ext uri="{FF2B5EF4-FFF2-40B4-BE49-F238E27FC236}">
                <a16:creationId xmlns:a16="http://schemas.microsoft.com/office/drawing/2014/main" id="{5F331A05-09E3-45DB-9381-178012C63337}"/>
              </a:ext>
            </a:extLst>
          </p:cNvPr>
          <p:cNvPicPr>
            <a:picLocks noChangeAspect="1"/>
          </p:cNvPicPr>
          <p:nvPr/>
        </p:nvPicPr>
        <p:blipFill>
          <a:blip r:embed="rId5"/>
          <a:stretch>
            <a:fillRect/>
          </a:stretch>
        </p:blipFill>
        <p:spPr>
          <a:xfrm>
            <a:off x="1268666" y="4508094"/>
            <a:ext cx="3472069" cy="2273829"/>
          </a:xfrm>
          <a:prstGeom prst="rect">
            <a:avLst/>
          </a:prstGeom>
        </p:spPr>
      </p:pic>
    </p:spTree>
    <p:extLst>
      <p:ext uri="{BB962C8B-B14F-4D97-AF65-F5344CB8AC3E}">
        <p14:creationId xmlns:p14="http://schemas.microsoft.com/office/powerpoint/2010/main" val="2732167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9068E-0C1B-4D2B-AAA9-DFE01C108850}"/>
              </a:ext>
            </a:extLst>
          </p:cNvPr>
          <p:cNvSpPr>
            <a:spLocks noGrp="1"/>
          </p:cNvSpPr>
          <p:nvPr>
            <p:ph type="title"/>
          </p:nvPr>
        </p:nvSpPr>
        <p:spPr>
          <a:xfrm>
            <a:off x="838200" y="225084"/>
            <a:ext cx="4718538" cy="759654"/>
          </a:xfrm>
          <a:solidFill>
            <a:schemeClr val="accent6">
              <a:lumMod val="40000"/>
              <a:lumOff val="60000"/>
            </a:schemeClr>
          </a:solidFill>
        </p:spPr>
        <p:txBody>
          <a:bodyPr>
            <a:noAutofit/>
          </a:bodyPr>
          <a:lstStyle/>
          <a:p>
            <a:br>
              <a:rPr lang="en-US" sz="2400" b="1" i="0" dirty="0">
                <a:solidFill>
                  <a:srgbClr val="000000"/>
                </a:solidFill>
                <a:effectLst/>
                <a:latin typeface="Helvetica Neue"/>
              </a:rPr>
            </a:br>
            <a:r>
              <a:rPr lang="en-US" sz="2400" b="1" i="0" dirty="0">
                <a:solidFill>
                  <a:srgbClr val="000000"/>
                </a:solidFill>
                <a:effectLst/>
                <a:latin typeface="Helvetica Neue"/>
              </a:rPr>
              <a:t>Total covid-19 cases date wise</a:t>
            </a:r>
            <a:br>
              <a:rPr lang="en-US" sz="2400" b="1" i="0" dirty="0">
                <a:solidFill>
                  <a:srgbClr val="000000"/>
                </a:solidFill>
                <a:effectLst/>
                <a:latin typeface="Helvetica Neue"/>
              </a:rPr>
            </a:br>
            <a:endParaRPr lang="en-US" sz="2400" dirty="0"/>
          </a:p>
        </p:txBody>
      </p:sp>
      <p:pic>
        <p:nvPicPr>
          <p:cNvPr id="5" name="Picture 4">
            <a:extLst>
              <a:ext uri="{FF2B5EF4-FFF2-40B4-BE49-F238E27FC236}">
                <a16:creationId xmlns:a16="http://schemas.microsoft.com/office/drawing/2014/main" id="{C5AD008F-A974-4700-A2C4-3EA18672BB54}"/>
              </a:ext>
            </a:extLst>
          </p:cNvPr>
          <p:cNvPicPr>
            <a:picLocks noChangeAspect="1"/>
          </p:cNvPicPr>
          <p:nvPr/>
        </p:nvPicPr>
        <p:blipFill>
          <a:blip r:embed="rId2"/>
          <a:stretch>
            <a:fillRect/>
          </a:stretch>
        </p:blipFill>
        <p:spPr>
          <a:xfrm>
            <a:off x="8530672" y="225084"/>
            <a:ext cx="3089242" cy="2440852"/>
          </a:xfrm>
          <a:prstGeom prst="rect">
            <a:avLst/>
          </a:prstGeom>
        </p:spPr>
      </p:pic>
      <p:sp>
        <p:nvSpPr>
          <p:cNvPr id="6" name="TextBox 5">
            <a:extLst>
              <a:ext uri="{FF2B5EF4-FFF2-40B4-BE49-F238E27FC236}">
                <a16:creationId xmlns:a16="http://schemas.microsoft.com/office/drawing/2014/main" id="{7723BD96-5AE3-4D91-95CB-7A5F111E0512}"/>
              </a:ext>
            </a:extLst>
          </p:cNvPr>
          <p:cNvSpPr txBox="1"/>
          <p:nvPr/>
        </p:nvSpPr>
        <p:spPr>
          <a:xfrm>
            <a:off x="1392702" y="1252025"/>
            <a:ext cx="4360984" cy="923330"/>
          </a:xfrm>
          <a:prstGeom prst="rect">
            <a:avLst/>
          </a:prstGeom>
          <a:solidFill>
            <a:schemeClr val="accent6">
              <a:lumMod val="40000"/>
              <a:lumOff val="60000"/>
            </a:schemeClr>
          </a:solidFill>
        </p:spPr>
        <p:txBody>
          <a:bodyPr wrap="square" rtlCol="0">
            <a:spAutoFit/>
          </a:bodyPr>
          <a:lstStyle/>
          <a:p>
            <a:r>
              <a:rPr lang="en-US" dirty="0"/>
              <a:t>This bar graph shows us rising cases of covid with date goes on  from 2019 to end of 2020</a:t>
            </a:r>
          </a:p>
        </p:txBody>
      </p:sp>
      <p:pic>
        <p:nvPicPr>
          <p:cNvPr id="10" name="Picture 9">
            <a:extLst>
              <a:ext uri="{FF2B5EF4-FFF2-40B4-BE49-F238E27FC236}">
                <a16:creationId xmlns:a16="http://schemas.microsoft.com/office/drawing/2014/main" id="{E22AE11C-4C53-4740-8995-815B429E2162}"/>
              </a:ext>
            </a:extLst>
          </p:cNvPr>
          <p:cNvPicPr>
            <a:picLocks noChangeAspect="1"/>
          </p:cNvPicPr>
          <p:nvPr/>
        </p:nvPicPr>
        <p:blipFill>
          <a:blip r:embed="rId3"/>
          <a:stretch>
            <a:fillRect/>
          </a:stretch>
        </p:blipFill>
        <p:spPr>
          <a:xfrm>
            <a:off x="838200" y="2648051"/>
            <a:ext cx="10386391" cy="4209949"/>
          </a:xfrm>
          <a:prstGeom prst="rect">
            <a:avLst/>
          </a:prstGeom>
        </p:spPr>
      </p:pic>
    </p:spTree>
    <p:extLst>
      <p:ext uri="{BB962C8B-B14F-4D97-AF65-F5344CB8AC3E}">
        <p14:creationId xmlns:p14="http://schemas.microsoft.com/office/powerpoint/2010/main" val="1165963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D90F2-6978-4E1E-82DB-C4CD5E59399D}"/>
              </a:ext>
            </a:extLst>
          </p:cNvPr>
          <p:cNvSpPr>
            <a:spLocks noGrp="1"/>
          </p:cNvSpPr>
          <p:nvPr>
            <p:ph type="title"/>
          </p:nvPr>
        </p:nvSpPr>
        <p:spPr/>
        <p:txBody>
          <a:bodyPr/>
          <a:lstStyle/>
          <a:p>
            <a:endParaRPr lang="en-US"/>
          </a:p>
        </p:txBody>
      </p:sp>
      <p:sp>
        <p:nvSpPr>
          <p:cNvPr id="3" name="AutoShape 2" descr="An illustration shows how GDP per Capita is calculated.">
            <a:extLst>
              <a:ext uri="{FF2B5EF4-FFF2-40B4-BE49-F238E27FC236}">
                <a16:creationId xmlns:a16="http://schemas.microsoft.com/office/drawing/2014/main" id="{2E6B4563-C27E-4638-9679-5AABF2C260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n illustration shows how GDP per Capita is calculated.">
            <a:extLst>
              <a:ext uri="{FF2B5EF4-FFF2-40B4-BE49-F238E27FC236}">
                <a16:creationId xmlns:a16="http://schemas.microsoft.com/office/drawing/2014/main" id="{4AA15BBB-21EE-42CD-9B18-ABF55F7D224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An illustration shows how GDP per Capita is calculated.">
            <a:extLst>
              <a:ext uri="{FF2B5EF4-FFF2-40B4-BE49-F238E27FC236}">
                <a16:creationId xmlns:a16="http://schemas.microsoft.com/office/drawing/2014/main" id="{9ECED17E-AA87-483B-BEDC-140694678AA3}"/>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a:extLst>
              <a:ext uri="{FF2B5EF4-FFF2-40B4-BE49-F238E27FC236}">
                <a16:creationId xmlns:a16="http://schemas.microsoft.com/office/drawing/2014/main" id="{57A67860-4170-46DE-93EC-7023C823E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52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3BBE-EF9A-4408-B772-D4B911F4E1B4}"/>
              </a:ext>
            </a:extLst>
          </p:cNvPr>
          <p:cNvSpPr>
            <a:spLocks noGrp="1"/>
          </p:cNvSpPr>
          <p:nvPr>
            <p:ph type="title"/>
          </p:nvPr>
        </p:nvSpPr>
        <p:spPr>
          <a:xfrm>
            <a:off x="838200" y="365125"/>
            <a:ext cx="7053775" cy="844697"/>
          </a:xfrm>
          <a:solidFill>
            <a:schemeClr val="accent6">
              <a:lumMod val="40000"/>
              <a:lumOff val="60000"/>
            </a:schemeClr>
          </a:solidFill>
        </p:spPr>
        <p:txBody>
          <a:bodyPr>
            <a:normAutofit/>
          </a:bodyPr>
          <a:lstStyle/>
          <a:p>
            <a:r>
              <a:rPr lang="en-US" sz="2400" dirty="0"/>
              <a:t>Scatter plot between total covid cases and GDP per capita</a:t>
            </a:r>
          </a:p>
        </p:txBody>
      </p:sp>
      <p:pic>
        <p:nvPicPr>
          <p:cNvPr id="4" name="Picture 3">
            <a:extLst>
              <a:ext uri="{FF2B5EF4-FFF2-40B4-BE49-F238E27FC236}">
                <a16:creationId xmlns:a16="http://schemas.microsoft.com/office/drawing/2014/main" id="{65C7FEA0-00B6-41E4-BF32-B4B320986792}"/>
              </a:ext>
            </a:extLst>
          </p:cNvPr>
          <p:cNvPicPr>
            <a:picLocks noChangeAspect="1"/>
          </p:cNvPicPr>
          <p:nvPr/>
        </p:nvPicPr>
        <p:blipFill>
          <a:blip r:embed="rId2"/>
          <a:stretch>
            <a:fillRect/>
          </a:stretch>
        </p:blipFill>
        <p:spPr>
          <a:xfrm>
            <a:off x="5212708" y="1209822"/>
            <a:ext cx="6373321" cy="4945429"/>
          </a:xfrm>
          <a:prstGeom prst="rect">
            <a:avLst/>
          </a:prstGeom>
        </p:spPr>
      </p:pic>
      <p:sp>
        <p:nvSpPr>
          <p:cNvPr id="5" name="TextBox 4">
            <a:extLst>
              <a:ext uri="{FF2B5EF4-FFF2-40B4-BE49-F238E27FC236}">
                <a16:creationId xmlns:a16="http://schemas.microsoft.com/office/drawing/2014/main" id="{F41C27A8-7BB7-4955-ADF7-53F500BAA12B}"/>
              </a:ext>
            </a:extLst>
          </p:cNvPr>
          <p:cNvSpPr txBox="1"/>
          <p:nvPr/>
        </p:nvSpPr>
        <p:spPr>
          <a:xfrm>
            <a:off x="140677" y="1547446"/>
            <a:ext cx="4487594" cy="646331"/>
          </a:xfrm>
          <a:prstGeom prst="rect">
            <a:avLst/>
          </a:prstGeom>
          <a:solidFill>
            <a:schemeClr val="accent6">
              <a:lumMod val="40000"/>
              <a:lumOff val="60000"/>
            </a:schemeClr>
          </a:solidFill>
        </p:spPr>
        <p:txBody>
          <a:bodyPr wrap="square" rtlCol="0">
            <a:spAutoFit/>
          </a:bodyPr>
          <a:lstStyle/>
          <a:p>
            <a:r>
              <a:rPr lang="en-US" dirty="0"/>
              <a:t>This scatter plot shows us that with rise in covid cases GDP per capita falls</a:t>
            </a:r>
          </a:p>
        </p:txBody>
      </p:sp>
      <p:pic>
        <p:nvPicPr>
          <p:cNvPr id="1026" name="Picture 2">
            <a:extLst>
              <a:ext uri="{FF2B5EF4-FFF2-40B4-BE49-F238E27FC236}">
                <a16:creationId xmlns:a16="http://schemas.microsoft.com/office/drawing/2014/main" id="{09EEC807-354F-4F4A-B27A-B5EFF0BBF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77" y="2309892"/>
            <a:ext cx="4005943" cy="20153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58A527-3DB1-485C-868A-B109FA00B39A}"/>
              </a:ext>
            </a:extLst>
          </p:cNvPr>
          <p:cNvSpPr txBox="1"/>
          <p:nvPr/>
        </p:nvSpPr>
        <p:spPr>
          <a:xfrm>
            <a:off x="140677" y="4548554"/>
            <a:ext cx="4170066" cy="1524000"/>
          </a:xfrm>
          <a:prstGeom prst="rect">
            <a:avLst/>
          </a:prstGeom>
          <a:solidFill>
            <a:schemeClr val="accent6">
              <a:lumMod val="40000"/>
              <a:lumOff val="60000"/>
            </a:schemeClr>
          </a:solidFill>
        </p:spPr>
        <p:txBody>
          <a:bodyPr wrap="square" rtlCol="0">
            <a:spAutoFit/>
          </a:bodyPr>
          <a:lstStyle/>
          <a:p>
            <a:r>
              <a:rPr lang="en-US" b="0" i="0">
                <a:solidFill>
                  <a:srgbClr val="111111"/>
                </a:solidFill>
                <a:effectLst/>
                <a:latin typeface="SourceSansPro"/>
              </a:rPr>
              <a:t>Gross domestic product (GDP) is the total monetary or market value of all the finished goods and services produced within a country’s borders in a specific time period.</a:t>
            </a:r>
            <a:endParaRPr lang="en-US" dirty="0"/>
          </a:p>
        </p:txBody>
      </p:sp>
    </p:spTree>
    <p:extLst>
      <p:ext uri="{BB962C8B-B14F-4D97-AF65-F5344CB8AC3E}">
        <p14:creationId xmlns:p14="http://schemas.microsoft.com/office/powerpoint/2010/main" val="3250250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AEA9-00C5-43B7-81DB-45B2A4E865CD}"/>
              </a:ext>
            </a:extLst>
          </p:cNvPr>
          <p:cNvSpPr>
            <a:spLocks noGrp="1"/>
          </p:cNvSpPr>
          <p:nvPr>
            <p:ph type="title"/>
          </p:nvPr>
        </p:nvSpPr>
        <p:spPr>
          <a:xfrm>
            <a:off x="175592" y="139839"/>
            <a:ext cx="8637104" cy="602284"/>
          </a:xfrm>
          <a:solidFill>
            <a:schemeClr val="accent6">
              <a:lumMod val="40000"/>
              <a:lumOff val="60000"/>
            </a:schemeClr>
          </a:solidFill>
        </p:spPr>
        <p:txBody>
          <a:bodyPr>
            <a:normAutofit fontScale="90000"/>
          </a:bodyPr>
          <a:lstStyle/>
          <a:p>
            <a:br>
              <a:rPr lang="en-US" sz="2700" b="1" i="0" dirty="0">
                <a:solidFill>
                  <a:srgbClr val="000000"/>
                </a:solidFill>
                <a:effectLst/>
                <a:latin typeface="Helvetica Neue"/>
              </a:rPr>
            </a:br>
            <a:br>
              <a:rPr lang="en-US" sz="2700" b="1" i="0" dirty="0">
                <a:solidFill>
                  <a:srgbClr val="000000"/>
                </a:solidFill>
                <a:effectLst/>
                <a:latin typeface="Helvetica Neue"/>
              </a:rPr>
            </a:br>
            <a:r>
              <a:rPr lang="en-US" sz="2700" b="1" i="0" dirty="0">
                <a:solidFill>
                  <a:srgbClr val="000000"/>
                </a:solidFill>
                <a:effectLst/>
                <a:latin typeface="Helvetica Neue"/>
              </a:rPr>
              <a:t>Correlation between total covid cases and GDP per capita</a:t>
            </a:r>
            <a:br>
              <a:rPr lang="en-US" b="1" i="0" dirty="0">
                <a:solidFill>
                  <a:srgbClr val="000000"/>
                </a:solidFill>
                <a:effectLst/>
                <a:latin typeface="Helvetica Neue"/>
              </a:rPr>
            </a:br>
            <a:endParaRPr lang="en-US" dirty="0"/>
          </a:p>
        </p:txBody>
      </p:sp>
      <p:pic>
        <p:nvPicPr>
          <p:cNvPr id="6" name="Picture 5">
            <a:extLst>
              <a:ext uri="{FF2B5EF4-FFF2-40B4-BE49-F238E27FC236}">
                <a16:creationId xmlns:a16="http://schemas.microsoft.com/office/drawing/2014/main" id="{C1F35DE3-CF04-43C8-9B22-C827A22382EA}"/>
              </a:ext>
            </a:extLst>
          </p:cNvPr>
          <p:cNvPicPr>
            <a:picLocks noChangeAspect="1"/>
          </p:cNvPicPr>
          <p:nvPr/>
        </p:nvPicPr>
        <p:blipFill>
          <a:blip r:embed="rId2"/>
          <a:stretch>
            <a:fillRect/>
          </a:stretch>
        </p:blipFill>
        <p:spPr>
          <a:xfrm>
            <a:off x="5197208" y="870858"/>
            <a:ext cx="6617421" cy="4818743"/>
          </a:xfrm>
          <a:prstGeom prst="rect">
            <a:avLst/>
          </a:prstGeom>
        </p:spPr>
      </p:pic>
      <p:pic>
        <p:nvPicPr>
          <p:cNvPr id="8" name="Picture 7">
            <a:extLst>
              <a:ext uri="{FF2B5EF4-FFF2-40B4-BE49-F238E27FC236}">
                <a16:creationId xmlns:a16="http://schemas.microsoft.com/office/drawing/2014/main" id="{E41B22AE-E140-4E2C-A2CF-EE2AC236919D}"/>
              </a:ext>
            </a:extLst>
          </p:cNvPr>
          <p:cNvPicPr>
            <a:picLocks noChangeAspect="1"/>
          </p:cNvPicPr>
          <p:nvPr/>
        </p:nvPicPr>
        <p:blipFill>
          <a:blip r:embed="rId3"/>
          <a:stretch>
            <a:fillRect/>
          </a:stretch>
        </p:blipFill>
        <p:spPr>
          <a:xfrm>
            <a:off x="835728" y="742123"/>
            <a:ext cx="3344386" cy="2322284"/>
          </a:xfrm>
          <a:prstGeom prst="rect">
            <a:avLst/>
          </a:prstGeom>
        </p:spPr>
      </p:pic>
      <p:sp>
        <p:nvSpPr>
          <p:cNvPr id="9" name="TextBox 8">
            <a:extLst>
              <a:ext uri="{FF2B5EF4-FFF2-40B4-BE49-F238E27FC236}">
                <a16:creationId xmlns:a16="http://schemas.microsoft.com/office/drawing/2014/main" id="{DD2E1114-0180-448D-9F4C-77C12C380FF1}"/>
              </a:ext>
            </a:extLst>
          </p:cNvPr>
          <p:cNvSpPr txBox="1"/>
          <p:nvPr/>
        </p:nvSpPr>
        <p:spPr>
          <a:xfrm>
            <a:off x="175592" y="2817043"/>
            <a:ext cx="4877894" cy="3170099"/>
          </a:xfrm>
          <a:prstGeom prst="rect">
            <a:avLst/>
          </a:prstGeom>
          <a:solidFill>
            <a:schemeClr val="accent6">
              <a:lumMod val="40000"/>
              <a:lumOff val="60000"/>
            </a:schemeClr>
          </a:solidFill>
        </p:spPr>
        <p:txBody>
          <a:bodyPr wrap="square" rtlCol="0">
            <a:spAutoFit/>
          </a:bodyPr>
          <a:lstStyle/>
          <a:p>
            <a:r>
              <a:rPr lang="en-US" sz="2000" dirty="0"/>
              <a:t>This bar graph shows clearly when the </a:t>
            </a:r>
            <a:r>
              <a:rPr lang="en-US" sz="2000" dirty="0">
                <a:highlight>
                  <a:srgbClr val="FFFF00"/>
                </a:highlight>
              </a:rPr>
              <a:t>covid cases rises </a:t>
            </a:r>
            <a:r>
              <a:rPr lang="en-US" sz="2000" dirty="0"/>
              <a:t>in the worldwide ,  this will have a adverse effect on the Economy in turn </a:t>
            </a:r>
            <a:r>
              <a:rPr lang="en-US" sz="2000" dirty="0">
                <a:highlight>
                  <a:srgbClr val="FFFF00"/>
                </a:highlight>
              </a:rPr>
              <a:t>adversely affecting the GDP per Capita </a:t>
            </a:r>
            <a:r>
              <a:rPr lang="en-US" sz="2000" dirty="0"/>
              <a:t>worldwide.</a:t>
            </a:r>
          </a:p>
          <a:p>
            <a:r>
              <a:rPr lang="en-US" sz="2000" dirty="0"/>
              <a:t>Similarly , when the </a:t>
            </a:r>
            <a:r>
              <a:rPr lang="en-US" sz="2000" dirty="0">
                <a:highlight>
                  <a:srgbClr val="FFFF00"/>
                </a:highlight>
              </a:rPr>
              <a:t>cases lowers </a:t>
            </a:r>
            <a:r>
              <a:rPr lang="en-US" sz="2000" dirty="0"/>
              <a:t>in the world , automatically the Economy of world improves , leading to the </a:t>
            </a:r>
            <a:r>
              <a:rPr lang="en-US" sz="2000" dirty="0">
                <a:highlight>
                  <a:srgbClr val="FFFF00"/>
                </a:highlight>
              </a:rPr>
              <a:t>improvement of GDP </a:t>
            </a:r>
            <a:r>
              <a:rPr lang="en-US" sz="2000" dirty="0"/>
              <a:t>per Capita of world as shown in bar graph.</a:t>
            </a:r>
          </a:p>
        </p:txBody>
      </p:sp>
      <p:sp>
        <p:nvSpPr>
          <p:cNvPr id="10" name="TextBox 9">
            <a:extLst>
              <a:ext uri="{FF2B5EF4-FFF2-40B4-BE49-F238E27FC236}">
                <a16:creationId xmlns:a16="http://schemas.microsoft.com/office/drawing/2014/main" id="{F76AA7DC-5284-4B8D-A1CE-5B4BF7EB1BEF}"/>
              </a:ext>
            </a:extLst>
          </p:cNvPr>
          <p:cNvSpPr txBox="1"/>
          <p:nvPr/>
        </p:nvSpPr>
        <p:spPr>
          <a:xfrm>
            <a:off x="5588000" y="5794831"/>
            <a:ext cx="4601029" cy="646331"/>
          </a:xfrm>
          <a:prstGeom prst="rect">
            <a:avLst/>
          </a:prstGeom>
          <a:solidFill>
            <a:schemeClr val="accent6">
              <a:lumMod val="40000"/>
              <a:lumOff val="60000"/>
            </a:schemeClr>
          </a:solidFill>
        </p:spPr>
        <p:txBody>
          <a:bodyPr wrap="square" rtlCol="0">
            <a:spAutoFit/>
          </a:bodyPr>
          <a:lstStyle/>
          <a:p>
            <a:r>
              <a:rPr lang="en-US" dirty="0">
                <a:highlight>
                  <a:srgbClr val="FFFF00"/>
                </a:highlight>
              </a:rPr>
              <a:t>Total cases </a:t>
            </a:r>
            <a:r>
              <a:rPr lang="en-US" dirty="0"/>
              <a:t>is inversely proportion to </a:t>
            </a:r>
            <a:r>
              <a:rPr lang="en-US" dirty="0">
                <a:highlight>
                  <a:srgbClr val="FFFF00"/>
                </a:highlight>
              </a:rPr>
              <a:t>GDP per</a:t>
            </a:r>
          </a:p>
          <a:p>
            <a:r>
              <a:rPr lang="en-US" dirty="0">
                <a:highlight>
                  <a:srgbClr val="FFFF00"/>
                </a:highlight>
              </a:rPr>
              <a:t> Capita </a:t>
            </a:r>
            <a:r>
              <a:rPr lang="en-US" dirty="0"/>
              <a:t>of world</a:t>
            </a:r>
          </a:p>
        </p:txBody>
      </p:sp>
    </p:spTree>
    <p:extLst>
      <p:ext uri="{BB962C8B-B14F-4D97-AF65-F5344CB8AC3E}">
        <p14:creationId xmlns:p14="http://schemas.microsoft.com/office/powerpoint/2010/main" val="23325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2EAED-BDCD-4E71-AAED-35E3C8F3FEC7}"/>
              </a:ext>
            </a:extLst>
          </p:cNvPr>
          <p:cNvSpPr>
            <a:spLocks noGrp="1"/>
          </p:cNvSpPr>
          <p:nvPr>
            <p:ph type="title"/>
          </p:nvPr>
        </p:nvSpPr>
        <p:spPr>
          <a:xfrm>
            <a:off x="914400" y="365125"/>
            <a:ext cx="10439400" cy="1325563"/>
          </a:xfrm>
          <a:solidFill>
            <a:schemeClr val="accent6">
              <a:lumMod val="40000"/>
              <a:lumOff val="60000"/>
            </a:schemeClr>
          </a:solidFill>
        </p:spPr>
        <p:txBody>
          <a:bodyPr/>
          <a:lstStyle/>
          <a:p>
            <a:r>
              <a:rPr lang="en-US" b="1" dirty="0"/>
              <a:t>OVERVIEW of COVID-19</a:t>
            </a:r>
          </a:p>
        </p:txBody>
      </p:sp>
      <p:sp>
        <p:nvSpPr>
          <p:cNvPr id="3" name="Content Placeholder 2">
            <a:extLst>
              <a:ext uri="{FF2B5EF4-FFF2-40B4-BE49-F238E27FC236}">
                <a16:creationId xmlns:a16="http://schemas.microsoft.com/office/drawing/2014/main" id="{34CF1499-C618-4337-8A5B-C208B80F7DD0}"/>
              </a:ext>
            </a:extLst>
          </p:cNvPr>
          <p:cNvSpPr>
            <a:spLocks noGrp="1"/>
          </p:cNvSpPr>
          <p:nvPr>
            <p:ph idx="1"/>
          </p:nvPr>
        </p:nvSpPr>
        <p:spPr>
          <a:solidFill>
            <a:schemeClr val="accent6">
              <a:lumMod val="40000"/>
              <a:lumOff val="60000"/>
            </a:schemeClr>
          </a:solidFill>
        </p:spPr>
        <p:txBody>
          <a:bodyPr/>
          <a:lstStyle/>
          <a:p>
            <a:r>
              <a:rPr lang="en-US" dirty="0"/>
              <a:t>The Coronavirus 2019,officially labeled as COVID-19 by WHO , is a respiratory illness that first started in CHINA.</a:t>
            </a:r>
          </a:p>
          <a:p>
            <a:r>
              <a:rPr lang="en-US" dirty="0"/>
              <a:t>The virus has widely spread across the countries causing many deaths.</a:t>
            </a:r>
          </a:p>
        </p:txBody>
      </p:sp>
      <p:pic>
        <p:nvPicPr>
          <p:cNvPr id="5" name="Picture 4">
            <a:extLst>
              <a:ext uri="{FF2B5EF4-FFF2-40B4-BE49-F238E27FC236}">
                <a16:creationId xmlns:a16="http://schemas.microsoft.com/office/drawing/2014/main" id="{FC6E3FEC-006C-4515-ACB4-847271C7C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234" y="3601330"/>
            <a:ext cx="3877627" cy="1996220"/>
          </a:xfrm>
          <a:prstGeom prst="rect">
            <a:avLst/>
          </a:prstGeom>
        </p:spPr>
      </p:pic>
    </p:spTree>
    <p:extLst>
      <p:ext uri="{BB962C8B-B14F-4D97-AF65-F5344CB8AC3E}">
        <p14:creationId xmlns:p14="http://schemas.microsoft.com/office/powerpoint/2010/main" val="2421299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8D82E-160C-4CBB-A04A-7C4474750170}"/>
              </a:ext>
            </a:extLst>
          </p:cNvPr>
          <p:cNvSpPr>
            <a:spLocks noGrp="1"/>
          </p:cNvSpPr>
          <p:nvPr>
            <p:ph type="title"/>
          </p:nvPr>
        </p:nvSpPr>
        <p:spPr>
          <a:xfrm>
            <a:off x="838200" y="365125"/>
            <a:ext cx="5069114" cy="563789"/>
          </a:xfrm>
          <a:solidFill>
            <a:schemeClr val="accent6">
              <a:lumMod val="40000"/>
              <a:lumOff val="60000"/>
            </a:schemeClr>
          </a:solidFill>
        </p:spPr>
        <p:txBody>
          <a:bodyPr>
            <a:normAutofit/>
          </a:bodyPr>
          <a:lstStyle/>
          <a:p>
            <a:r>
              <a:rPr lang="en-US" sz="2400" dirty="0"/>
              <a:t>Top 10 countries with their death rates</a:t>
            </a:r>
          </a:p>
        </p:txBody>
      </p:sp>
      <p:pic>
        <p:nvPicPr>
          <p:cNvPr id="4" name="Picture 3">
            <a:extLst>
              <a:ext uri="{FF2B5EF4-FFF2-40B4-BE49-F238E27FC236}">
                <a16:creationId xmlns:a16="http://schemas.microsoft.com/office/drawing/2014/main" id="{5BCB86E4-9568-4D2F-B0FB-B9E19FEF7191}"/>
              </a:ext>
            </a:extLst>
          </p:cNvPr>
          <p:cNvPicPr>
            <a:picLocks noChangeAspect="1"/>
          </p:cNvPicPr>
          <p:nvPr/>
        </p:nvPicPr>
        <p:blipFill>
          <a:blip r:embed="rId2"/>
          <a:stretch>
            <a:fillRect/>
          </a:stretch>
        </p:blipFill>
        <p:spPr>
          <a:xfrm>
            <a:off x="838200" y="1553029"/>
            <a:ext cx="5715469" cy="4702629"/>
          </a:xfrm>
          <a:prstGeom prst="rect">
            <a:avLst/>
          </a:prstGeom>
        </p:spPr>
      </p:pic>
      <p:pic>
        <p:nvPicPr>
          <p:cNvPr id="6" name="Picture 5">
            <a:extLst>
              <a:ext uri="{FF2B5EF4-FFF2-40B4-BE49-F238E27FC236}">
                <a16:creationId xmlns:a16="http://schemas.microsoft.com/office/drawing/2014/main" id="{C3471F65-B404-4261-BC59-AE2F2C55C4AE}"/>
              </a:ext>
            </a:extLst>
          </p:cNvPr>
          <p:cNvPicPr>
            <a:picLocks noChangeAspect="1"/>
          </p:cNvPicPr>
          <p:nvPr/>
        </p:nvPicPr>
        <p:blipFill rotWithShape="1">
          <a:blip r:embed="rId3">
            <a:extLst>
              <a:ext uri="{28A0092B-C50C-407E-A947-70E740481C1C}">
                <a14:useLocalDpi xmlns:a14="http://schemas.microsoft.com/office/drawing/2010/main" val="0"/>
              </a:ext>
            </a:extLst>
          </a:blip>
          <a:srcRect t="-1241" r="57157" b="32920"/>
          <a:stretch/>
        </p:blipFill>
        <p:spPr>
          <a:xfrm>
            <a:off x="8266566" y="0"/>
            <a:ext cx="3562577" cy="4229781"/>
          </a:xfrm>
          <a:prstGeom prst="rect">
            <a:avLst/>
          </a:prstGeom>
        </p:spPr>
      </p:pic>
    </p:spTree>
    <p:extLst>
      <p:ext uri="{BB962C8B-B14F-4D97-AF65-F5344CB8AC3E}">
        <p14:creationId xmlns:p14="http://schemas.microsoft.com/office/powerpoint/2010/main" val="4245574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1925B-7151-43B8-A42F-44BCC0CA52D8}"/>
              </a:ext>
            </a:extLst>
          </p:cNvPr>
          <p:cNvSpPr>
            <a:spLocks noGrp="1"/>
          </p:cNvSpPr>
          <p:nvPr>
            <p:ph type="title"/>
          </p:nvPr>
        </p:nvSpPr>
        <p:spPr>
          <a:xfrm>
            <a:off x="240357" y="207845"/>
            <a:ext cx="4709015" cy="750098"/>
          </a:xfrm>
          <a:solidFill>
            <a:schemeClr val="accent6">
              <a:lumMod val="40000"/>
              <a:lumOff val="60000"/>
            </a:schemeClr>
          </a:solidFill>
        </p:spPr>
        <p:txBody>
          <a:bodyPr>
            <a:normAutofit/>
          </a:bodyPr>
          <a:lstStyle/>
          <a:p>
            <a:r>
              <a:rPr lang="en-US" sz="2400" dirty="0"/>
              <a:t>Month having maximum  deaths and cases</a:t>
            </a:r>
          </a:p>
        </p:txBody>
      </p:sp>
      <p:pic>
        <p:nvPicPr>
          <p:cNvPr id="4" name="Picture 3">
            <a:extLst>
              <a:ext uri="{FF2B5EF4-FFF2-40B4-BE49-F238E27FC236}">
                <a16:creationId xmlns:a16="http://schemas.microsoft.com/office/drawing/2014/main" id="{7B527619-CA43-4F39-8B46-22A2676EF1BB}"/>
              </a:ext>
            </a:extLst>
          </p:cNvPr>
          <p:cNvPicPr>
            <a:picLocks noChangeAspect="1"/>
          </p:cNvPicPr>
          <p:nvPr/>
        </p:nvPicPr>
        <p:blipFill>
          <a:blip r:embed="rId2"/>
          <a:stretch>
            <a:fillRect/>
          </a:stretch>
        </p:blipFill>
        <p:spPr>
          <a:xfrm>
            <a:off x="6839964" y="260883"/>
            <a:ext cx="4611807" cy="3168117"/>
          </a:xfrm>
          <a:prstGeom prst="rect">
            <a:avLst/>
          </a:prstGeom>
        </p:spPr>
      </p:pic>
      <p:sp>
        <p:nvSpPr>
          <p:cNvPr id="5" name="TextBox 4">
            <a:extLst>
              <a:ext uri="{FF2B5EF4-FFF2-40B4-BE49-F238E27FC236}">
                <a16:creationId xmlns:a16="http://schemas.microsoft.com/office/drawing/2014/main" id="{D118313C-0AC5-4B27-96E9-B9E235BEA680}"/>
              </a:ext>
            </a:extLst>
          </p:cNvPr>
          <p:cNvSpPr txBox="1"/>
          <p:nvPr/>
        </p:nvSpPr>
        <p:spPr>
          <a:xfrm>
            <a:off x="240357" y="1233714"/>
            <a:ext cx="6599607" cy="1477328"/>
          </a:xfrm>
          <a:prstGeom prst="rect">
            <a:avLst/>
          </a:prstGeom>
          <a:solidFill>
            <a:schemeClr val="accent6">
              <a:lumMod val="40000"/>
              <a:lumOff val="60000"/>
            </a:schemeClr>
          </a:solidFill>
        </p:spPr>
        <p:txBody>
          <a:bodyPr wrap="square" rtlCol="0">
            <a:spAutoFit/>
          </a:bodyPr>
          <a:lstStyle/>
          <a:p>
            <a:r>
              <a:rPr lang="en-US" dirty="0"/>
              <a:t>From analyzing and aggregating the data we can infer that which month is having the cases on peak and number of deaths is maximum and we come to conclusion that in the </a:t>
            </a:r>
            <a:r>
              <a:rPr lang="en-US" dirty="0">
                <a:solidFill>
                  <a:srgbClr val="7030A0"/>
                </a:solidFill>
                <a:highlight>
                  <a:srgbClr val="FFFF00"/>
                </a:highlight>
              </a:rPr>
              <a:t>SEPTEMBER month of 2020 </a:t>
            </a:r>
            <a:r>
              <a:rPr lang="en-US" dirty="0"/>
              <a:t>is worst hit by COVID-19 virus as September is having maximum number of cases and deaths.  </a:t>
            </a:r>
          </a:p>
        </p:txBody>
      </p:sp>
      <p:pic>
        <p:nvPicPr>
          <p:cNvPr id="8" name="Picture 7">
            <a:extLst>
              <a:ext uri="{FF2B5EF4-FFF2-40B4-BE49-F238E27FC236}">
                <a16:creationId xmlns:a16="http://schemas.microsoft.com/office/drawing/2014/main" id="{4BABD091-AC91-4F4E-911A-53AF95F684E8}"/>
              </a:ext>
            </a:extLst>
          </p:cNvPr>
          <p:cNvPicPr>
            <a:picLocks noChangeAspect="1"/>
          </p:cNvPicPr>
          <p:nvPr/>
        </p:nvPicPr>
        <p:blipFill>
          <a:blip r:embed="rId3"/>
          <a:stretch>
            <a:fillRect/>
          </a:stretch>
        </p:blipFill>
        <p:spPr>
          <a:xfrm>
            <a:off x="1044697" y="3753364"/>
            <a:ext cx="9612856" cy="1870922"/>
          </a:xfrm>
          <a:prstGeom prst="rect">
            <a:avLst/>
          </a:prstGeom>
        </p:spPr>
      </p:pic>
      <p:sp>
        <p:nvSpPr>
          <p:cNvPr id="9" name="TextBox 8">
            <a:extLst>
              <a:ext uri="{FF2B5EF4-FFF2-40B4-BE49-F238E27FC236}">
                <a16:creationId xmlns:a16="http://schemas.microsoft.com/office/drawing/2014/main" id="{8AD0A512-C9E8-441E-9EF1-822753317542}"/>
              </a:ext>
            </a:extLst>
          </p:cNvPr>
          <p:cNvSpPr txBox="1"/>
          <p:nvPr/>
        </p:nvSpPr>
        <p:spPr>
          <a:xfrm>
            <a:off x="1016000" y="3149600"/>
            <a:ext cx="4470400" cy="461665"/>
          </a:xfrm>
          <a:prstGeom prst="rect">
            <a:avLst/>
          </a:prstGeom>
          <a:solidFill>
            <a:schemeClr val="accent6">
              <a:lumMod val="40000"/>
              <a:lumOff val="60000"/>
            </a:schemeClr>
          </a:solidFill>
        </p:spPr>
        <p:txBody>
          <a:bodyPr wrap="square" rtlCol="0">
            <a:spAutoFit/>
          </a:bodyPr>
          <a:lstStyle/>
          <a:p>
            <a:r>
              <a:rPr lang="en-US" sz="2400" dirty="0"/>
              <a:t>Maximum deaths on single day</a:t>
            </a:r>
          </a:p>
        </p:txBody>
      </p:sp>
      <p:sp>
        <p:nvSpPr>
          <p:cNvPr id="10" name="TextBox 9">
            <a:extLst>
              <a:ext uri="{FF2B5EF4-FFF2-40B4-BE49-F238E27FC236}">
                <a16:creationId xmlns:a16="http://schemas.microsoft.com/office/drawing/2014/main" id="{457D7BA3-2D9D-4EF8-A0AA-D5029503F32B}"/>
              </a:ext>
            </a:extLst>
          </p:cNvPr>
          <p:cNvSpPr txBox="1"/>
          <p:nvPr/>
        </p:nvSpPr>
        <p:spPr>
          <a:xfrm>
            <a:off x="899886" y="5163820"/>
            <a:ext cx="6937828" cy="1477328"/>
          </a:xfrm>
          <a:prstGeom prst="rect">
            <a:avLst/>
          </a:prstGeom>
          <a:solidFill>
            <a:schemeClr val="accent6">
              <a:lumMod val="40000"/>
              <a:lumOff val="60000"/>
            </a:schemeClr>
          </a:solidFill>
        </p:spPr>
        <p:txBody>
          <a:bodyPr wrap="square" rtlCol="0">
            <a:spAutoFit/>
          </a:bodyPr>
          <a:lstStyle/>
          <a:p>
            <a:r>
              <a:rPr lang="en-US" sz="2400" dirty="0"/>
              <a:t>From analyzing we also comes to know that </a:t>
            </a:r>
            <a:r>
              <a:rPr lang="en-US" sz="2400" dirty="0">
                <a:highlight>
                  <a:srgbClr val="FFFF00"/>
                </a:highlight>
              </a:rPr>
              <a:t>19</a:t>
            </a:r>
            <a:r>
              <a:rPr lang="en-US" sz="2400" baseline="30000" dirty="0">
                <a:highlight>
                  <a:srgbClr val="FFFF00"/>
                </a:highlight>
              </a:rPr>
              <a:t>th</a:t>
            </a:r>
            <a:r>
              <a:rPr lang="en-US" sz="2400" dirty="0">
                <a:highlight>
                  <a:srgbClr val="FFFF00"/>
                </a:highlight>
              </a:rPr>
              <a:t> of OCTOBER </a:t>
            </a:r>
            <a:r>
              <a:rPr lang="en-US" sz="2400" dirty="0"/>
              <a:t>is having maximum number of deaths on a single day and that too in </a:t>
            </a:r>
            <a:r>
              <a:rPr lang="en-US" b="1" dirty="0">
                <a:highlight>
                  <a:srgbClr val="FFFF00"/>
                </a:highlight>
              </a:rPr>
              <a:t>UNITED STATES OF AMERICA.(219674)</a:t>
            </a:r>
            <a:endParaRPr lang="en-US" sz="2400" b="1" dirty="0">
              <a:highlight>
                <a:srgbClr val="FFFF00"/>
              </a:highlight>
            </a:endParaRPr>
          </a:p>
        </p:txBody>
      </p:sp>
    </p:spTree>
    <p:extLst>
      <p:ext uri="{BB962C8B-B14F-4D97-AF65-F5344CB8AC3E}">
        <p14:creationId xmlns:p14="http://schemas.microsoft.com/office/powerpoint/2010/main" val="1812924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99C0-3E4F-440C-91D5-E4FCFAEDACE0}"/>
              </a:ext>
            </a:extLst>
          </p:cNvPr>
          <p:cNvSpPr>
            <a:spLocks noGrp="1"/>
          </p:cNvSpPr>
          <p:nvPr>
            <p:ph type="title"/>
          </p:nvPr>
        </p:nvSpPr>
        <p:spPr/>
        <p:txBody>
          <a:bodyPr/>
          <a:lstStyle/>
          <a:p>
            <a:endParaRPr lang="en-US"/>
          </a:p>
        </p:txBody>
      </p:sp>
      <p:pic>
        <p:nvPicPr>
          <p:cNvPr id="3074" name="Picture 2">
            <a:extLst>
              <a:ext uri="{FF2B5EF4-FFF2-40B4-BE49-F238E27FC236}">
                <a16:creationId xmlns:a16="http://schemas.microsoft.com/office/drawing/2014/main" id="{305F0433-A5C1-4371-9A7C-2A2669BEE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757AC7-DD3A-4CFE-8E08-BD66B0AA7BC3}"/>
              </a:ext>
            </a:extLst>
          </p:cNvPr>
          <p:cNvSpPr txBox="1"/>
          <p:nvPr/>
        </p:nvSpPr>
        <p:spPr>
          <a:xfrm>
            <a:off x="145774" y="61996"/>
            <a:ext cx="2862469" cy="523220"/>
          </a:xfrm>
          <a:prstGeom prst="rect">
            <a:avLst/>
          </a:prstGeom>
          <a:noFill/>
        </p:spPr>
        <p:txBody>
          <a:bodyPr wrap="square" rtlCol="0">
            <a:spAutoFit/>
          </a:bodyPr>
          <a:lstStyle/>
          <a:p>
            <a:r>
              <a:rPr lang="en-US" sz="2800" b="1" dirty="0">
                <a:solidFill>
                  <a:srgbClr val="7030A0"/>
                </a:solidFill>
              </a:rPr>
              <a:t>COVID IN INDIA</a:t>
            </a:r>
          </a:p>
        </p:txBody>
      </p:sp>
    </p:spTree>
    <p:extLst>
      <p:ext uri="{BB962C8B-B14F-4D97-AF65-F5344CB8AC3E}">
        <p14:creationId xmlns:p14="http://schemas.microsoft.com/office/powerpoint/2010/main" val="2564714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91B7-9F47-4445-88EC-88833E6A01F0}"/>
              </a:ext>
            </a:extLst>
          </p:cNvPr>
          <p:cNvSpPr>
            <a:spLocks noGrp="1"/>
          </p:cNvSpPr>
          <p:nvPr>
            <p:ph type="title"/>
          </p:nvPr>
        </p:nvSpPr>
        <p:spPr>
          <a:xfrm>
            <a:off x="417285" y="319315"/>
            <a:ext cx="5257800" cy="711200"/>
          </a:xfrm>
          <a:solidFill>
            <a:schemeClr val="accent6">
              <a:lumMod val="40000"/>
              <a:lumOff val="60000"/>
            </a:schemeClr>
          </a:solidFill>
        </p:spPr>
        <p:txBody>
          <a:bodyPr>
            <a:normAutofit/>
          </a:bodyPr>
          <a:lstStyle/>
          <a:p>
            <a:r>
              <a:rPr lang="en-US" sz="2400" dirty="0"/>
              <a:t>Month wise cases  and deaths in INDIA</a:t>
            </a:r>
          </a:p>
        </p:txBody>
      </p:sp>
      <p:pic>
        <p:nvPicPr>
          <p:cNvPr id="4" name="Picture 3">
            <a:extLst>
              <a:ext uri="{FF2B5EF4-FFF2-40B4-BE49-F238E27FC236}">
                <a16:creationId xmlns:a16="http://schemas.microsoft.com/office/drawing/2014/main" id="{CDD846EB-021C-400E-A8E7-AE0162222E84}"/>
              </a:ext>
            </a:extLst>
          </p:cNvPr>
          <p:cNvPicPr>
            <a:picLocks noChangeAspect="1"/>
          </p:cNvPicPr>
          <p:nvPr/>
        </p:nvPicPr>
        <p:blipFill>
          <a:blip r:embed="rId2"/>
          <a:stretch>
            <a:fillRect/>
          </a:stretch>
        </p:blipFill>
        <p:spPr>
          <a:xfrm>
            <a:off x="812801" y="1030515"/>
            <a:ext cx="3628570" cy="3149599"/>
          </a:xfrm>
          <a:prstGeom prst="rect">
            <a:avLst/>
          </a:prstGeom>
        </p:spPr>
      </p:pic>
      <p:pic>
        <p:nvPicPr>
          <p:cNvPr id="8" name="Picture 7">
            <a:extLst>
              <a:ext uri="{FF2B5EF4-FFF2-40B4-BE49-F238E27FC236}">
                <a16:creationId xmlns:a16="http://schemas.microsoft.com/office/drawing/2014/main" id="{E3857574-E1FF-4637-99C2-24FBA210CB03}"/>
              </a:ext>
            </a:extLst>
          </p:cNvPr>
          <p:cNvPicPr>
            <a:picLocks noChangeAspect="1"/>
          </p:cNvPicPr>
          <p:nvPr/>
        </p:nvPicPr>
        <p:blipFill>
          <a:blip r:embed="rId3"/>
          <a:stretch>
            <a:fillRect/>
          </a:stretch>
        </p:blipFill>
        <p:spPr>
          <a:xfrm>
            <a:off x="812801" y="4180114"/>
            <a:ext cx="3628570" cy="2677886"/>
          </a:xfrm>
          <a:prstGeom prst="rect">
            <a:avLst/>
          </a:prstGeom>
        </p:spPr>
      </p:pic>
      <p:sp>
        <p:nvSpPr>
          <p:cNvPr id="9" name="TextBox 8">
            <a:extLst>
              <a:ext uri="{FF2B5EF4-FFF2-40B4-BE49-F238E27FC236}">
                <a16:creationId xmlns:a16="http://schemas.microsoft.com/office/drawing/2014/main" id="{D68C9F83-F5BE-483E-8E4F-554E81283483}"/>
              </a:ext>
            </a:extLst>
          </p:cNvPr>
          <p:cNvSpPr txBox="1"/>
          <p:nvPr/>
        </p:nvSpPr>
        <p:spPr>
          <a:xfrm>
            <a:off x="2877459" y="1030515"/>
            <a:ext cx="1190171" cy="369332"/>
          </a:xfrm>
          <a:prstGeom prst="rect">
            <a:avLst/>
          </a:prstGeom>
          <a:noFill/>
        </p:spPr>
        <p:txBody>
          <a:bodyPr wrap="square" rtlCol="0">
            <a:spAutoFit/>
          </a:bodyPr>
          <a:lstStyle/>
          <a:p>
            <a:r>
              <a:rPr lang="en-US" dirty="0"/>
              <a:t>cases</a:t>
            </a:r>
          </a:p>
        </p:txBody>
      </p:sp>
      <p:sp>
        <p:nvSpPr>
          <p:cNvPr id="10" name="TextBox 9">
            <a:extLst>
              <a:ext uri="{FF2B5EF4-FFF2-40B4-BE49-F238E27FC236}">
                <a16:creationId xmlns:a16="http://schemas.microsoft.com/office/drawing/2014/main" id="{1D74D5D5-FF1E-4453-8CF8-AAE813BF456E}"/>
              </a:ext>
            </a:extLst>
          </p:cNvPr>
          <p:cNvSpPr txBox="1"/>
          <p:nvPr/>
        </p:nvSpPr>
        <p:spPr>
          <a:xfrm>
            <a:off x="2623002" y="3995448"/>
            <a:ext cx="846365" cy="369332"/>
          </a:xfrm>
          <a:prstGeom prst="rect">
            <a:avLst/>
          </a:prstGeom>
          <a:noFill/>
        </p:spPr>
        <p:txBody>
          <a:bodyPr wrap="square" rtlCol="0">
            <a:spAutoFit/>
          </a:bodyPr>
          <a:lstStyle/>
          <a:p>
            <a:r>
              <a:rPr lang="en-US" dirty="0"/>
              <a:t>deaths</a:t>
            </a:r>
          </a:p>
        </p:txBody>
      </p:sp>
      <p:pic>
        <p:nvPicPr>
          <p:cNvPr id="14" name="Picture 13">
            <a:extLst>
              <a:ext uri="{FF2B5EF4-FFF2-40B4-BE49-F238E27FC236}">
                <a16:creationId xmlns:a16="http://schemas.microsoft.com/office/drawing/2014/main" id="{39B38F41-9E4B-4C0F-971F-3465106076EE}"/>
              </a:ext>
            </a:extLst>
          </p:cNvPr>
          <p:cNvPicPr>
            <a:picLocks noChangeAspect="1"/>
          </p:cNvPicPr>
          <p:nvPr/>
        </p:nvPicPr>
        <p:blipFill>
          <a:blip r:embed="rId4"/>
          <a:stretch>
            <a:fillRect/>
          </a:stretch>
        </p:blipFill>
        <p:spPr>
          <a:xfrm>
            <a:off x="5950226" y="3428999"/>
            <a:ext cx="5950226" cy="3149599"/>
          </a:xfrm>
          <a:prstGeom prst="rect">
            <a:avLst/>
          </a:prstGeom>
        </p:spPr>
      </p:pic>
      <p:pic>
        <p:nvPicPr>
          <p:cNvPr id="16" name="Picture 15">
            <a:extLst>
              <a:ext uri="{FF2B5EF4-FFF2-40B4-BE49-F238E27FC236}">
                <a16:creationId xmlns:a16="http://schemas.microsoft.com/office/drawing/2014/main" id="{7EE652E6-20FB-4800-B710-DD6B923A3C50}"/>
              </a:ext>
            </a:extLst>
          </p:cNvPr>
          <p:cNvPicPr>
            <a:picLocks noChangeAspect="1"/>
          </p:cNvPicPr>
          <p:nvPr/>
        </p:nvPicPr>
        <p:blipFill>
          <a:blip r:embed="rId5"/>
          <a:stretch>
            <a:fillRect/>
          </a:stretch>
        </p:blipFill>
        <p:spPr>
          <a:xfrm>
            <a:off x="5950226" y="181642"/>
            <a:ext cx="6096001" cy="2724530"/>
          </a:xfrm>
          <a:prstGeom prst="rect">
            <a:avLst/>
          </a:prstGeom>
        </p:spPr>
      </p:pic>
    </p:spTree>
    <p:extLst>
      <p:ext uri="{BB962C8B-B14F-4D97-AF65-F5344CB8AC3E}">
        <p14:creationId xmlns:p14="http://schemas.microsoft.com/office/powerpoint/2010/main" val="261689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B3020-FE02-420A-832F-93440C6E757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AC92382-940C-4BA2-B424-1A99DCC1579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350416A-DE82-4ECA-A56E-5330E5939BB0}"/>
              </a:ext>
            </a:extLst>
          </p:cNvPr>
          <p:cNvSpPr txBox="1"/>
          <p:nvPr/>
        </p:nvSpPr>
        <p:spPr>
          <a:xfrm>
            <a:off x="0" y="441"/>
            <a:ext cx="3326296" cy="584775"/>
          </a:xfrm>
          <a:prstGeom prst="rect">
            <a:avLst/>
          </a:prstGeom>
          <a:noFill/>
        </p:spPr>
        <p:txBody>
          <a:bodyPr wrap="square" rtlCol="0">
            <a:spAutoFit/>
          </a:bodyPr>
          <a:lstStyle/>
          <a:p>
            <a:r>
              <a:rPr lang="en-US" sz="3200" dirty="0">
                <a:highlight>
                  <a:srgbClr val="C0C0C0"/>
                </a:highlight>
              </a:rPr>
              <a:t>COVID IN USA</a:t>
            </a:r>
          </a:p>
        </p:txBody>
      </p:sp>
    </p:spTree>
    <p:extLst>
      <p:ext uri="{BB962C8B-B14F-4D97-AF65-F5344CB8AC3E}">
        <p14:creationId xmlns:p14="http://schemas.microsoft.com/office/powerpoint/2010/main" val="3075295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46D76E-75D0-45F0-8A4A-4D3969177064}"/>
              </a:ext>
            </a:extLst>
          </p:cNvPr>
          <p:cNvSpPr>
            <a:spLocks noGrp="1"/>
          </p:cNvSpPr>
          <p:nvPr>
            <p:ph type="title"/>
          </p:nvPr>
        </p:nvSpPr>
        <p:spPr>
          <a:xfrm>
            <a:off x="414337" y="188223"/>
            <a:ext cx="4316689" cy="553899"/>
          </a:xfrm>
          <a:solidFill>
            <a:schemeClr val="accent6">
              <a:lumMod val="40000"/>
              <a:lumOff val="60000"/>
            </a:schemeClr>
          </a:solidFill>
        </p:spPr>
        <p:txBody>
          <a:bodyPr>
            <a:noAutofit/>
          </a:bodyPr>
          <a:lstStyle/>
          <a:p>
            <a:r>
              <a:rPr lang="en-US" sz="2400" dirty="0"/>
              <a:t>Month wise cases and deaths in </a:t>
            </a:r>
            <a:r>
              <a:rPr lang="en-US" sz="2400" dirty="0" err="1"/>
              <a:t>usa</a:t>
            </a:r>
            <a:endParaRPr lang="en-US" sz="2400" dirty="0"/>
          </a:p>
        </p:txBody>
      </p:sp>
      <p:pic>
        <p:nvPicPr>
          <p:cNvPr id="5" name="Picture 4">
            <a:extLst>
              <a:ext uri="{FF2B5EF4-FFF2-40B4-BE49-F238E27FC236}">
                <a16:creationId xmlns:a16="http://schemas.microsoft.com/office/drawing/2014/main" id="{47BDB3A3-3FF4-433B-9471-BC7E8ECB5ADA}"/>
              </a:ext>
            </a:extLst>
          </p:cNvPr>
          <p:cNvPicPr>
            <a:picLocks noChangeAspect="1"/>
          </p:cNvPicPr>
          <p:nvPr/>
        </p:nvPicPr>
        <p:blipFill>
          <a:blip r:embed="rId2"/>
          <a:stretch>
            <a:fillRect/>
          </a:stretch>
        </p:blipFill>
        <p:spPr>
          <a:xfrm>
            <a:off x="818352" y="878421"/>
            <a:ext cx="3077787" cy="2924953"/>
          </a:xfrm>
          <a:prstGeom prst="rect">
            <a:avLst/>
          </a:prstGeom>
        </p:spPr>
      </p:pic>
      <p:pic>
        <p:nvPicPr>
          <p:cNvPr id="9" name="Picture 8">
            <a:extLst>
              <a:ext uri="{FF2B5EF4-FFF2-40B4-BE49-F238E27FC236}">
                <a16:creationId xmlns:a16="http://schemas.microsoft.com/office/drawing/2014/main" id="{2D7C6CB5-7C4F-449E-9CC3-5FADFC281B85}"/>
              </a:ext>
            </a:extLst>
          </p:cNvPr>
          <p:cNvPicPr>
            <a:picLocks noChangeAspect="1"/>
          </p:cNvPicPr>
          <p:nvPr/>
        </p:nvPicPr>
        <p:blipFill>
          <a:blip r:embed="rId3"/>
          <a:stretch>
            <a:fillRect/>
          </a:stretch>
        </p:blipFill>
        <p:spPr>
          <a:xfrm>
            <a:off x="929936" y="3929269"/>
            <a:ext cx="3231246" cy="2685845"/>
          </a:xfrm>
          <a:prstGeom prst="rect">
            <a:avLst/>
          </a:prstGeom>
        </p:spPr>
      </p:pic>
      <p:sp>
        <p:nvSpPr>
          <p:cNvPr id="10" name="TextBox 9">
            <a:extLst>
              <a:ext uri="{FF2B5EF4-FFF2-40B4-BE49-F238E27FC236}">
                <a16:creationId xmlns:a16="http://schemas.microsoft.com/office/drawing/2014/main" id="{FE6E6D80-D8ED-456C-97A8-361416D5823E}"/>
              </a:ext>
            </a:extLst>
          </p:cNvPr>
          <p:cNvSpPr txBox="1"/>
          <p:nvPr/>
        </p:nvSpPr>
        <p:spPr>
          <a:xfrm>
            <a:off x="2357245" y="763329"/>
            <a:ext cx="1181085" cy="369332"/>
          </a:xfrm>
          <a:prstGeom prst="rect">
            <a:avLst/>
          </a:prstGeom>
          <a:noFill/>
        </p:spPr>
        <p:txBody>
          <a:bodyPr wrap="square" rtlCol="0">
            <a:spAutoFit/>
          </a:bodyPr>
          <a:lstStyle/>
          <a:p>
            <a:r>
              <a:rPr lang="en-US" dirty="0"/>
              <a:t>cases</a:t>
            </a:r>
          </a:p>
        </p:txBody>
      </p:sp>
      <p:sp>
        <p:nvSpPr>
          <p:cNvPr id="11" name="TextBox 10">
            <a:extLst>
              <a:ext uri="{FF2B5EF4-FFF2-40B4-BE49-F238E27FC236}">
                <a16:creationId xmlns:a16="http://schemas.microsoft.com/office/drawing/2014/main" id="{CEF0C924-5E59-411C-B06F-A2142BB5BF2C}"/>
              </a:ext>
            </a:extLst>
          </p:cNvPr>
          <p:cNvSpPr txBox="1"/>
          <p:nvPr/>
        </p:nvSpPr>
        <p:spPr>
          <a:xfrm>
            <a:off x="2357245" y="3908991"/>
            <a:ext cx="1669774" cy="369332"/>
          </a:xfrm>
          <a:prstGeom prst="rect">
            <a:avLst/>
          </a:prstGeom>
          <a:noFill/>
        </p:spPr>
        <p:txBody>
          <a:bodyPr wrap="square" rtlCol="0">
            <a:spAutoFit/>
          </a:bodyPr>
          <a:lstStyle/>
          <a:p>
            <a:r>
              <a:rPr lang="en-US" dirty="0"/>
              <a:t>deaths</a:t>
            </a:r>
          </a:p>
        </p:txBody>
      </p:sp>
      <p:pic>
        <p:nvPicPr>
          <p:cNvPr id="13" name="Picture 12">
            <a:extLst>
              <a:ext uri="{FF2B5EF4-FFF2-40B4-BE49-F238E27FC236}">
                <a16:creationId xmlns:a16="http://schemas.microsoft.com/office/drawing/2014/main" id="{9E39BC0D-CD45-45C2-BA04-688D9F3ABA0C}"/>
              </a:ext>
            </a:extLst>
          </p:cNvPr>
          <p:cNvPicPr>
            <a:picLocks noChangeAspect="1"/>
          </p:cNvPicPr>
          <p:nvPr/>
        </p:nvPicPr>
        <p:blipFill>
          <a:blip r:embed="rId4"/>
          <a:stretch>
            <a:fillRect/>
          </a:stretch>
        </p:blipFill>
        <p:spPr>
          <a:xfrm>
            <a:off x="5154335" y="3620587"/>
            <a:ext cx="6070256" cy="2924953"/>
          </a:xfrm>
          <a:prstGeom prst="rect">
            <a:avLst/>
          </a:prstGeom>
        </p:spPr>
      </p:pic>
      <p:pic>
        <p:nvPicPr>
          <p:cNvPr id="15" name="Picture 14">
            <a:extLst>
              <a:ext uri="{FF2B5EF4-FFF2-40B4-BE49-F238E27FC236}">
                <a16:creationId xmlns:a16="http://schemas.microsoft.com/office/drawing/2014/main" id="{E8D62F7C-D68D-4BA0-AB55-F5397A8AE5B4}"/>
              </a:ext>
            </a:extLst>
          </p:cNvPr>
          <p:cNvPicPr>
            <a:picLocks noChangeAspect="1"/>
          </p:cNvPicPr>
          <p:nvPr/>
        </p:nvPicPr>
        <p:blipFill>
          <a:blip r:embed="rId5"/>
          <a:stretch>
            <a:fillRect/>
          </a:stretch>
        </p:blipFill>
        <p:spPr>
          <a:xfrm>
            <a:off x="5077223" y="391974"/>
            <a:ext cx="6147368" cy="2762636"/>
          </a:xfrm>
          <a:prstGeom prst="rect">
            <a:avLst/>
          </a:prstGeom>
        </p:spPr>
      </p:pic>
    </p:spTree>
    <p:extLst>
      <p:ext uri="{BB962C8B-B14F-4D97-AF65-F5344CB8AC3E}">
        <p14:creationId xmlns:p14="http://schemas.microsoft.com/office/powerpoint/2010/main" val="1223342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3FBA6-3E08-4727-9E0E-A08E0358AF66}"/>
              </a:ext>
            </a:extLst>
          </p:cNvPr>
          <p:cNvSpPr>
            <a:spLocks noGrp="1"/>
          </p:cNvSpPr>
          <p:nvPr>
            <p:ph type="title"/>
          </p:nvPr>
        </p:nvSpPr>
        <p:spPr>
          <a:xfrm>
            <a:off x="429043" y="207845"/>
            <a:ext cx="3547872" cy="822670"/>
          </a:xfrm>
          <a:solidFill>
            <a:schemeClr val="accent6">
              <a:lumMod val="40000"/>
              <a:lumOff val="60000"/>
            </a:schemeClr>
          </a:solidFill>
        </p:spPr>
        <p:txBody>
          <a:bodyPr>
            <a:normAutofit/>
          </a:bodyPr>
          <a:lstStyle/>
          <a:p>
            <a:r>
              <a:rPr lang="en-US" sz="3600" b="1" dirty="0"/>
              <a:t>Infection rate </a:t>
            </a:r>
          </a:p>
        </p:txBody>
      </p:sp>
      <p:pic>
        <p:nvPicPr>
          <p:cNvPr id="4" name="Picture 3">
            <a:extLst>
              <a:ext uri="{FF2B5EF4-FFF2-40B4-BE49-F238E27FC236}">
                <a16:creationId xmlns:a16="http://schemas.microsoft.com/office/drawing/2014/main" id="{A2F5F19F-FC1A-4320-9D86-D096C433367C}"/>
              </a:ext>
            </a:extLst>
          </p:cNvPr>
          <p:cNvPicPr>
            <a:picLocks noChangeAspect="1"/>
          </p:cNvPicPr>
          <p:nvPr/>
        </p:nvPicPr>
        <p:blipFill>
          <a:blip r:embed="rId2"/>
          <a:stretch>
            <a:fillRect/>
          </a:stretch>
        </p:blipFill>
        <p:spPr>
          <a:xfrm>
            <a:off x="429043" y="1302117"/>
            <a:ext cx="5361562" cy="4253766"/>
          </a:xfrm>
          <a:prstGeom prst="rect">
            <a:avLst/>
          </a:prstGeom>
        </p:spPr>
      </p:pic>
      <p:pic>
        <p:nvPicPr>
          <p:cNvPr id="6" name="Picture 5">
            <a:extLst>
              <a:ext uri="{FF2B5EF4-FFF2-40B4-BE49-F238E27FC236}">
                <a16:creationId xmlns:a16="http://schemas.microsoft.com/office/drawing/2014/main" id="{FD366CD9-1FC1-4D2E-88FD-13743EA1D204}"/>
              </a:ext>
            </a:extLst>
          </p:cNvPr>
          <p:cNvPicPr>
            <a:picLocks noChangeAspect="1"/>
          </p:cNvPicPr>
          <p:nvPr/>
        </p:nvPicPr>
        <p:blipFill>
          <a:blip r:embed="rId3"/>
          <a:stretch>
            <a:fillRect/>
          </a:stretch>
        </p:blipFill>
        <p:spPr>
          <a:xfrm>
            <a:off x="6401397" y="0"/>
            <a:ext cx="4905829" cy="3355678"/>
          </a:xfrm>
          <a:prstGeom prst="rect">
            <a:avLst/>
          </a:prstGeom>
        </p:spPr>
      </p:pic>
      <p:sp>
        <p:nvSpPr>
          <p:cNvPr id="7" name="TextBox 6">
            <a:extLst>
              <a:ext uri="{FF2B5EF4-FFF2-40B4-BE49-F238E27FC236}">
                <a16:creationId xmlns:a16="http://schemas.microsoft.com/office/drawing/2014/main" id="{E43257F3-F866-4D25-B4D1-FB9529F2F029}"/>
              </a:ext>
            </a:extLst>
          </p:cNvPr>
          <p:cNvSpPr txBox="1"/>
          <p:nvPr/>
        </p:nvSpPr>
        <p:spPr>
          <a:xfrm>
            <a:off x="6556456" y="3355678"/>
            <a:ext cx="5361562" cy="830997"/>
          </a:xfrm>
          <a:prstGeom prst="rect">
            <a:avLst/>
          </a:prstGeom>
          <a:solidFill>
            <a:schemeClr val="accent6">
              <a:lumMod val="40000"/>
              <a:lumOff val="60000"/>
            </a:schemeClr>
          </a:solidFill>
        </p:spPr>
        <p:txBody>
          <a:bodyPr wrap="square" rtlCol="0">
            <a:spAutoFit/>
          </a:bodyPr>
          <a:lstStyle/>
          <a:p>
            <a:r>
              <a:rPr lang="en-US" sz="2400" b="1" dirty="0">
                <a:highlight>
                  <a:srgbClr val="FFFF00"/>
                </a:highlight>
              </a:rPr>
              <a:t>Infection rate </a:t>
            </a:r>
            <a:r>
              <a:rPr lang="en-US" sz="2400" dirty="0"/>
              <a:t>= total cases of covid/population * 100</a:t>
            </a:r>
          </a:p>
        </p:txBody>
      </p:sp>
      <p:pic>
        <p:nvPicPr>
          <p:cNvPr id="9" name="Picture 8">
            <a:extLst>
              <a:ext uri="{FF2B5EF4-FFF2-40B4-BE49-F238E27FC236}">
                <a16:creationId xmlns:a16="http://schemas.microsoft.com/office/drawing/2014/main" id="{11973D43-FAAF-4CEA-8510-7CC91E17FFD2}"/>
              </a:ext>
            </a:extLst>
          </p:cNvPr>
          <p:cNvPicPr>
            <a:picLocks noChangeAspect="1"/>
          </p:cNvPicPr>
          <p:nvPr/>
        </p:nvPicPr>
        <p:blipFill>
          <a:blip r:embed="rId4"/>
          <a:stretch>
            <a:fillRect/>
          </a:stretch>
        </p:blipFill>
        <p:spPr>
          <a:xfrm>
            <a:off x="6750054" y="4186675"/>
            <a:ext cx="4557171" cy="2464736"/>
          </a:xfrm>
          <a:prstGeom prst="rect">
            <a:avLst/>
          </a:prstGeom>
        </p:spPr>
      </p:pic>
      <p:sp>
        <p:nvSpPr>
          <p:cNvPr id="10" name="TextBox 9">
            <a:extLst>
              <a:ext uri="{FF2B5EF4-FFF2-40B4-BE49-F238E27FC236}">
                <a16:creationId xmlns:a16="http://schemas.microsoft.com/office/drawing/2014/main" id="{43923428-0AD3-423A-A157-5DA465A5A53A}"/>
              </a:ext>
            </a:extLst>
          </p:cNvPr>
          <p:cNvSpPr txBox="1"/>
          <p:nvPr/>
        </p:nvSpPr>
        <p:spPr>
          <a:xfrm>
            <a:off x="429043" y="5660571"/>
            <a:ext cx="4557171" cy="1200329"/>
          </a:xfrm>
          <a:prstGeom prst="rect">
            <a:avLst/>
          </a:prstGeom>
          <a:solidFill>
            <a:schemeClr val="accent6">
              <a:lumMod val="40000"/>
              <a:lumOff val="60000"/>
            </a:schemeClr>
          </a:solidFill>
        </p:spPr>
        <p:txBody>
          <a:bodyPr wrap="square" rtlCol="0">
            <a:spAutoFit/>
          </a:bodyPr>
          <a:lstStyle/>
          <a:p>
            <a:r>
              <a:rPr lang="en-US" sz="2400" dirty="0"/>
              <a:t>From the data analysis we comes to know </a:t>
            </a:r>
            <a:r>
              <a:rPr lang="en-US" sz="2400" dirty="0">
                <a:highlight>
                  <a:srgbClr val="FFFF00"/>
                </a:highlight>
              </a:rPr>
              <a:t>that USA has the highest average of infection rate</a:t>
            </a:r>
            <a:r>
              <a:rPr lang="en-US" sz="2400" dirty="0"/>
              <a:t>.</a:t>
            </a:r>
          </a:p>
        </p:txBody>
      </p:sp>
    </p:spTree>
    <p:extLst>
      <p:ext uri="{BB962C8B-B14F-4D97-AF65-F5344CB8AC3E}">
        <p14:creationId xmlns:p14="http://schemas.microsoft.com/office/powerpoint/2010/main" val="3213298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CF1C-0410-443E-BF16-A747FD2E07E0}"/>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41C65A95-8837-4083-B19A-B8DEFC567CD7}"/>
              </a:ext>
            </a:extLst>
          </p:cNvPr>
          <p:cNvPicPr>
            <a:picLocks noChangeAspect="1"/>
          </p:cNvPicPr>
          <p:nvPr/>
        </p:nvPicPr>
        <p:blipFill>
          <a:blip r:embed="rId2"/>
          <a:stretch>
            <a:fillRect/>
          </a:stretch>
        </p:blipFill>
        <p:spPr>
          <a:xfrm>
            <a:off x="195943" y="171270"/>
            <a:ext cx="11800114" cy="3399245"/>
          </a:xfrm>
          <a:prstGeom prst="rect">
            <a:avLst/>
          </a:prstGeom>
        </p:spPr>
      </p:pic>
      <p:pic>
        <p:nvPicPr>
          <p:cNvPr id="4" name="Picture 3">
            <a:extLst>
              <a:ext uri="{FF2B5EF4-FFF2-40B4-BE49-F238E27FC236}">
                <a16:creationId xmlns:a16="http://schemas.microsoft.com/office/drawing/2014/main" id="{EB90CED9-0B7A-4FB5-AF58-46FE1C378FBC}"/>
              </a:ext>
            </a:extLst>
          </p:cNvPr>
          <p:cNvPicPr>
            <a:picLocks noChangeAspect="1"/>
          </p:cNvPicPr>
          <p:nvPr/>
        </p:nvPicPr>
        <p:blipFill>
          <a:blip r:embed="rId3"/>
          <a:stretch>
            <a:fillRect/>
          </a:stretch>
        </p:blipFill>
        <p:spPr>
          <a:xfrm>
            <a:off x="8527143" y="3788229"/>
            <a:ext cx="3468914" cy="2674258"/>
          </a:xfrm>
          <a:prstGeom prst="rect">
            <a:avLst/>
          </a:prstGeom>
        </p:spPr>
      </p:pic>
      <p:pic>
        <p:nvPicPr>
          <p:cNvPr id="5" name="Picture 4">
            <a:extLst>
              <a:ext uri="{FF2B5EF4-FFF2-40B4-BE49-F238E27FC236}">
                <a16:creationId xmlns:a16="http://schemas.microsoft.com/office/drawing/2014/main" id="{8BCA2CF0-BF00-4D8D-BB95-9901D2CD268D}"/>
              </a:ext>
            </a:extLst>
          </p:cNvPr>
          <p:cNvPicPr>
            <a:picLocks noChangeAspect="1"/>
          </p:cNvPicPr>
          <p:nvPr/>
        </p:nvPicPr>
        <p:blipFill>
          <a:blip r:embed="rId4"/>
          <a:stretch>
            <a:fillRect/>
          </a:stretch>
        </p:blipFill>
        <p:spPr>
          <a:xfrm>
            <a:off x="1850526" y="3065127"/>
            <a:ext cx="5297805" cy="3207657"/>
          </a:xfrm>
          <a:prstGeom prst="rect">
            <a:avLst/>
          </a:prstGeom>
        </p:spPr>
      </p:pic>
    </p:spTree>
    <p:extLst>
      <p:ext uri="{BB962C8B-B14F-4D97-AF65-F5344CB8AC3E}">
        <p14:creationId xmlns:p14="http://schemas.microsoft.com/office/powerpoint/2010/main" val="1170138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4AA0B5-F82A-46FB-B5E9-D88522CCE3D8}"/>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708537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E167-6CC6-4B76-9CCD-A6F3446A1CFA}"/>
              </a:ext>
            </a:extLst>
          </p:cNvPr>
          <p:cNvSpPr>
            <a:spLocks noGrp="1"/>
          </p:cNvSpPr>
          <p:nvPr>
            <p:ph type="title"/>
          </p:nvPr>
        </p:nvSpPr>
        <p:spPr>
          <a:xfrm>
            <a:off x="838200" y="176315"/>
            <a:ext cx="6603609" cy="1182321"/>
          </a:xfrm>
          <a:solidFill>
            <a:schemeClr val="accent6">
              <a:lumMod val="40000"/>
              <a:lumOff val="60000"/>
            </a:schemeClr>
          </a:solidFill>
        </p:spPr>
        <p:txBody>
          <a:bodyPr>
            <a:normAutofit fontScale="90000"/>
          </a:bodyPr>
          <a:lstStyle/>
          <a:p>
            <a:br>
              <a:rPr lang="en-US" sz="4800" b="1" u="sng" kern="0" dirty="0">
                <a:solidFill>
                  <a:srgbClr val="000000"/>
                </a:solidFill>
                <a:effectLst/>
                <a:latin typeface="Arial" panose="020B0604020202020204" pitchFamily="34" charset="0"/>
              </a:rPr>
            </a:br>
            <a:r>
              <a:rPr lang="en-US" sz="4800" b="1" u="sng" kern="0" dirty="0">
                <a:solidFill>
                  <a:srgbClr val="000000"/>
                </a:solidFill>
                <a:effectLst/>
                <a:latin typeface="Arial" panose="020B0604020202020204" pitchFamily="34" charset="0"/>
              </a:rPr>
              <a:t>Covid Data Set</a:t>
            </a:r>
            <a:br>
              <a:rPr lang="en-US" sz="1800" b="1" kern="0" dirty="0">
                <a:effectLst/>
                <a:latin typeface="Arial" panose="020B0604020202020204" pitchFamily="34" charset="0"/>
              </a:rPr>
            </a:br>
            <a:endParaRPr lang="en-US" dirty="0"/>
          </a:p>
        </p:txBody>
      </p:sp>
      <p:sp>
        <p:nvSpPr>
          <p:cNvPr id="4" name="TextBox 3">
            <a:extLst>
              <a:ext uri="{FF2B5EF4-FFF2-40B4-BE49-F238E27FC236}">
                <a16:creationId xmlns:a16="http://schemas.microsoft.com/office/drawing/2014/main" id="{BCD56CC1-EACB-411A-88DD-A0C74E499E5E}"/>
              </a:ext>
            </a:extLst>
          </p:cNvPr>
          <p:cNvSpPr txBox="1"/>
          <p:nvPr/>
        </p:nvSpPr>
        <p:spPr>
          <a:xfrm>
            <a:off x="838200" y="1451182"/>
            <a:ext cx="6098344" cy="3955635"/>
          </a:xfrm>
          <a:prstGeom prst="rect">
            <a:avLst/>
          </a:prstGeom>
          <a:solidFill>
            <a:schemeClr val="accent6">
              <a:lumMod val="40000"/>
              <a:lumOff val="60000"/>
            </a:schemeClr>
          </a:solidFill>
        </p:spPr>
        <p:txBody>
          <a:bodyPr wrap="square">
            <a:spAutoFit/>
          </a:bodyPr>
          <a:lstStyle/>
          <a:p>
            <a:pPr marL="0" marR="0">
              <a:lnSpc>
                <a:spcPct val="115000"/>
              </a:lnSpc>
              <a:spcBef>
                <a:spcPts val="0"/>
              </a:spcBef>
              <a:spcAft>
                <a:spcPts val="0"/>
              </a:spcAft>
            </a:pPr>
            <a:r>
              <a:rPr lang="en-US" sz="2000" dirty="0">
                <a:solidFill>
                  <a:srgbClr val="000000"/>
                </a:solidFill>
                <a:effectLst/>
                <a:latin typeface="Arial" panose="020B0604020202020204" pitchFamily="34" charset="0"/>
                <a:ea typeface="Arial" panose="020B0604020202020204" pitchFamily="34" charset="0"/>
              </a:rPr>
              <a:t>The dataset we are using to analyze the impacts of covid-19 contains data about:</a:t>
            </a:r>
            <a:endParaRPr lang="en-US" sz="2000" dirty="0">
              <a:effectLst/>
              <a:latin typeface="Arial" panose="020B0604020202020204" pitchFamily="34" charset="0"/>
              <a:ea typeface="Arial" panose="020B0604020202020204" pitchFamily="34" charset="0"/>
            </a:endParaRPr>
          </a:p>
          <a:p>
            <a:pPr marL="342900" marR="0" lvl="0" indent="-342900">
              <a:lnSpc>
                <a:spcPct val="115000"/>
              </a:lnSpc>
              <a:spcBef>
                <a:spcPts val="0"/>
              </a:spcBef>
              <a:spcAft>
                <a:spcPts val="0"/>
              </a:spcAft>
              <a:buSzPts val="1650"/>
              <a:buFont typeface="Arial" panose="020B0604020202020204" pitchFamily="34" charset="0"/>
              <a:buChar char="●"/>
            </a:pPr>
            <a:r>
              <a:rPr lang="en-US" sz="20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the country code</a:t>
            </a:r>
            <a:endParaRPr lang="en-US" sz="2000" u="none" strike="noStrike"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spcBef>
                <a:spcPts val="0"/>
              </a:spcBef>
              <a:spcAft>
                <a:spcPts val="0"/>
              </a:spcAft>
              <a:buSzPts val="1650"/>
              <a:buFont typeface="Arial" panose="020B0604020202020204" pitchFamily="34" charset="0"/>
              <a:buChar char="●"/>
            </a:pPr>
            <a:r>
              <a:rPr lang="en-US" sz="20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name of all the countries</a:t>
            </a:r>
            <a:endParaRPr lang="en-US" sz="2000" u="none" strike="noStrike"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spcBef>
                <a:spcPts val="0"/>
              </a:spcBef>
              <a:spcAft>
                <a:spcPts val="0"/>
              </a:spcAft>
              <a:buSzPts val="1650"/>
              <a:buFont typeface="Arial" panose="020B0604020202020204" pitchFamily="34" charset="0"/>
              <a:buChar char="●"/>
            </a:pPr>
            <a:r>
              <a:rPr lang="en-US" sz="20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date of the record</a:t>
            </a:r>
            <a:endParaRPr lang="en-US" sz="2000" u="none" strike="noStrike"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spcBef>
                <a:spcPts val="0"/>
              </a:spcBef>
              <a:spcAft>
                <a:spcPts val="0"/>
              </a:spcAft>
              <a:buSzPts val="1650"/>
              <a:buFont typeface="Arial" panose="020B0604020202020204" pitchFamily="34" charset="0"/>
              <a:buChar char="●"/>
            </a:pPr>
            <a:r>
              <a:rPr lang="en-US" sz="20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Human development index of all the countries</a:t>
            </a:r>
            <a:endParaRPr lang="en-US" sz="2000" u="none" strike="noStrike"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spcBef>
                <a:spcPts val="0"/>
              </a:spcBef>
              <a:spcAft>
                <a:spcPts val="0"/>
              </a:spcAft>
              <a:buSzPts val="1650"/>
              <a:buFont typeface="Arial" panose="020B0604020202020204" pitchFamily="34" charset="0"/>
              <a:buChar char="●"/>
            </a:pPr>
            <a:r>
              <a:rPr lang="en-US" sz="20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Daily covid-19 cases</a:t>
            </a:r>
            <a:endParaRPr lang="en-US" sz="2000" u="none" strike="noStrike"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spcBef>
                <a:spcPts val="0"/>
              </a:spcBef>
              <a:spcAft>
                <a:spcPts val="0"/>
              </a:spcAft>
              <a:buSzPts val="1650"/>
              <a:buFont typeface="Arial" panose="020B0604020202020204" pitchFamily="34" charset="0"/>
              <a:buChar char="●"/>
            </a:pPr>
            <a:r>
              <a:rPr lang="en-US" sz="20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Daily deaths due to covid-19</a:t>
            </a:r>
            <a:endParaRPr lang="en-US" sz="2000" u="none" strike="noStrike"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spcBef>
                <a:spcPts val="0"/>
              </a:spcBef>
              <a:spcAft>
                <a:spcPts val="0"/>
              </a:spcAft>
              <a:buSzPts val="1650"/>
              <a:buFont typeface="Arial" panose="020B0604020202020204" pitchFamily="34" charset="0"/>
              <a:buChar char="●"/>
            </a:pPr>
            <a:r>
              <a:rPr lang="en-US" sz="20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stringency index of the countries</a:t>
            </a:r>
            <a:endParaRPr lang="en-US" sz="2000" u="none" strike="noStrike"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spcBef>
                <a:spcPts val="0"/>
              </a:spcBef>
              <a:spcAft>
                <a:spcPts val="0"/>
              </a:spcAft>
              <a:buSzPts val="1650"/>
              <a:buFont typeface="Arial" panose="020B0604020202020204" pitchFamily="34" charset="0"/>
              <a:buChar char="●"/>
            </a:pPr>
            <a:r>
              <a:rPr lang="en-US" sz="20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the population of the countries</a:t>
            </a:r>
            <a:endParaRPr lang="en-US" sz="2000" u="none" strike="noStrike"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spcBef>
                <a:spcPts val="0"/>
              </a:spcBef>
              <a:spcAft>
                <a:spcPts val="0"/>
              </a:spcAft>
              <a:buSzPts val="1650"/>
              <a:buFont typeface="Arial" panose="020B0604020202020204" pitchFamily="34" charset="0"/>
              <a:buChar char="●"/>
            </a:pPr>
            <a:r>
              <a:rPr lang="en-US" sz="20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GDP per capita of the countries</a:t>
            </a:r>
            <a:endParaRPr lang="en-US" sz="2000" u="none" strike="noStrike" dirty="0">
              <a:effectLst/>
              <a:latin typeface="Arial" panose="020B0604020202020204" pitchFamily="34" charset="0"/>
              <a:ea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3AE69C5-0CE4-4961-B40D-42E2EB926D3F}"/>
              </a:ext>
            </a:extLst>
          </p:cNvPr>
          <p:cNvPicPr>
            <a:picLocks noChangeAspect="1"/>
          </p:cNvPicPr>
          <p:nvPr/>
        </p:nvPicPr>
        <p:blipFill>
          <a:blip r:embed="rId2"/>
          <a:stretch>
            <a:fillRect/>
          </a:stretch>
        </p:blipFill>
        <p:spPr>
          <a:xfrm>
            <a:off x="838200" y="5406817"/>
            <a:ext cx="10515600" cy="1359207"/>
          </a:xfrm>
          <a:prstGeom prst="rect">
            <a:avLst/>
          </a:prstGeom>
        </p:spPr>
      </p:pic>
    </p:spTree>
    <p:extLst>
      <p:ext uri="{BB962C8B-B14F-4D97-AF65-F5344CB8AC3E}">
        <p14:creationId xmlns:p14="http://schemas.microsoft.com/office/powerpoint/2010/main" val="2686096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4ACB-C7A6-4CBF-8940-7C8D4602E0A7}"/>
              </a:ext>
            </a:extLst>
          </p:cNvPr>
          <p:cNvSpPr>
            <a:spLocks noGrp="1"/>
          </p:cNvSpPr>
          <p:nvPr>
            <p:ph type="title"/>
          </p:nvPr>
        </p:nvSpPr>
        <p:spPr>
          <a:xfrm>
            <a:off x="824132" y="111906"/>
            <a:ext cx="4563794" cy="788426"/>
          </a:xfrm>
          <a:solidFill>
            <a:schemeClr val="accent6">
              <a:lumMod val="40000"/>
              <a:lumOff val="60000"/>
            </a:schemeClr>
          </a:solidFill>
        </p:spPr>
        <p:txBody>
          <a:bodyPr/>
          <a:lstStyle/>
          <a:p>
            <a:r>
              <a:rPr lang="en-US" dirty="0"/>
              <a:t>Cleaning the data</a:t>
            </a:r>
          </a:p>
        </p:txBody>
      </p:sp>
      <p:sp>
        <p:nvSpPr>
          <p:cNvPr id="3" name="TextBox 2">
            <a:extLst>
              <a:ext uri="{FF2B5EF4-FFF2-40B4-BE49-F238E27FC236}">
                <a16:creationId xmlns:a16="http://schemas.microsoft.com/office/drawing/2014/main" id="{0B4F6CCF-16CD-4F1D-A853-6E6BF6AAB2A8}"/>
              </a:ext>
            </a:extLst>
          </p:cNvPr>
          <p:cNvSpPr txBox="1"/>
          <p:nvPr/>
        </p:nvSpPr>
        <p:spPr>
          <a:xfrm>
            <a:off x="209844" y="900332"/>
            <a:ext cx="9664504" cy="369332"/>
          </a:xfrm>
          <a:prstGeom prst="rect">
            <a:avLst/>
          </a:prstGeom>
          <a:solidFill>
            <a:schemeClr val="accent6">
              <a:lumMod val="40000"/>
              <a:lumOff val="60000"/>
            </a:schemeClr>
          </a:solidFill>
        </p:spPr>
        <p:txBody>
          <a:bodyPr wrap="square" rtlCol="0">
            <a:spAutoFit/>
          </a:bodyPr>
          <a:lstStyle/>
          <a:p>
            <a:r>
              <a:rPr lang="en-US" dirty="0"/>
              <a:t>We  have to clean the data from  raw version to version which can be easy to perform task upon </a:t>
            </a:r>
          </a:p>
        </p:txBody>
      </p:sp>
      <p:sp>
        <p:nvSpPr>
          <p:cNvPr id="4" name="TextBox 3">
            <a:extLst>
              <a:ext uri="{FF2B5EF4-FFF2-40B4-BE49-F238E27FC236}">
                <a16:creationId xmlns:a16="http://schemas.microsoft.com/office/drawing/2014/main" id="{140DD984-61C8-448D-808A-9F5134FCC8FD}"/>
              </a:ext>
            </a:extLst>
          </p:cNvPr>
          <p:cNvSpPr txBox="1"/>
          <p:nvPr/>
        </p:nvSpPr>
        <p:spPr>
          <a:xfrm>
            <a:off x="590844" y="1279377"/>
            <a:ext cx="998806" cy="646331"/>
          </a:xfrm>
          <a:prstGeom prst="rect">
            <a:avLst/>
          </a:prstGeom>
          <a:solidFill>
            <a:schemeClr val="accent6">
              <a:lumMod val="40000"/>
              <a:lumOff val="60000"/>
            </a:schemeClr>
          </a:solidFill>
        </p:spPr>
        <p:txBody>
          <a:bodyPr wrap="square" rtlCol="0">
            <a:spAutoFit/>
          </a:bodyPr>
          <a:lstStyle/>
          <a:p>
            <a:r>
              <a:rPr lang="en-US" dirty="0"/>
              <a:t>Raw data</a:t>
            </a:r>
          </a:p>
        </p:txBody>
      </p:sp>
      <p:pic>
        <p:nvPicPr>
          <p:cNvPr id="6" name="Picture 5">
            <a:extLst>
              <a:ext uri="{FF2B5EF4-FFF2-40B4-BE49-F238E27FC236}">
                <a16:creationId xmlns:a16="http://schemas.microsoft.com/office/drawing/2014/main" id="{8EB2C1C9-AB27-4C57-B50A-FE840CF2CCF8}"/>
              </a:ext>
            </a:extLst>
          </p:cNvPr>
          <p:cNvPicPr>
            <a:picLocks noChangeAspect="1"/>
          </p:cNvPicPr>
          <p:nvPr/>
        </p:nvPicPr>
        <p:blipFill>
          <a:blip r:embed="rId2"/>
          <a:stretch>
            <a:fillRect/>
          </a:stretch>
        </p:blipFill>
        <p:spPr>
          <a:xfrm>
            <a:off x="1589650" y="1269664"/>
            <a:ext cx="9889587" cy="5046730"/>
          </a:xfrm>
          <a:prstGeom prst="rect">
            <a:avLst/>
          </a:prstGeom>
        </p:spPr>
      </p:pic>
    </p:spTree>
    <p:extLst>
      <p:ext uri="{BB962C8B-B14F-4D97-AF65-F5344CB8AC3E}">
        <p14:creationId xmlns:p14="http://schemas.microsoft.com/office/powerpoint/2010/main" val="375427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BE5F-D010-4D92-8162-CDFAB68E8E32}"/>
              </a:ext>
            </a:extLst>
          </p:cNvPr>
          <p:cNvSpPr>
            <a:spLocks noGrp="1"/>
          </p:cNvSpPr>
          <p:nvPr>
            <p:ph type="title"/>
          </p:nvPr>
        </p:nvSpPr>
        <p:spPr>
          <a:xfrm>
            <a:off x="838200" y="112542"/>
            <a:ext cx="3621258" cy="661181"/>
          </a:xfrm>
          <a:solidFill>
            <a:schemeClr val="accent6">
              <a:lumMod val="40000"/>
              <a:lumOff val="60000"/>
            </a:schemeClr>
          </a:solidFill>
        </p:spPr>
        <p:txBody>
          <a:bodyPr>
            <a:normAutofit/>
          </a:bodyPr>
          <a:lstStyle/>
          <a:p>
            <a:r>
              <a:rPr lang="en-US" sz="3200" dirty="0"/>
              <a:t>New cleaned data</a:t>
            </a:r>
          </a:p>
        </p:txBody>
      </p:sp>
      <p:pic>
        <p:nvPicPr>
          <p:cNvPr id="4" name="Picture 3">
            <a:extLst>
              <a:ext uri="{FF2B5EF4-FFF2-40B4-BE49-F238E27FC236}">
                <a16:creationId xmlns:a16="http://schemas.microsoft.com/office/drawing/2014/main" id="{33BE48BB-6A25-4DB5-A3CE-71881F7372A8}"/>
              </a:ext>
            </a:extLst>
          </p:cNvPr>
          <p:cNvPicPr>
            <a:picLocks noChangeAspect="1"/>
          </p:cNvPicPr>
          <p:nvPr/>
        </p:nvPicPr>
        <p:blipFill>
          <a:blip r:embed="rId2"/>
          <a:stretch>
            <a:fillRect/>
          </a:stretch>
        </p:blipFill>
        <p:spPr>
          <a:xfrm>
            <a:off x="576776" y="872197"/>
            <a:ext cx="10494498" cy="5359791"/>
          </a:xfrm>
          <a:prstGeom prst="rect">
            <a:avLst/>
          </a:prstGeom>
        </p:spPr>
      </p:pic>
    </p:spTree>
    <p:extLst>
      <p:ext uri="{BB962C8B-B14F-4D97-AF65-F5344CB8AC3E}">
        <p14:creationId xmlns:p14="http://schemas.microsoft.com/office/powerpoint/2010/main" val="528753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E315-F27E-4960-9EE7-E6B9C64FA10E}"/>
              </a:ext>
            </a:extLst>
          </p:cNvPr>
          <p:cNvSpPr>
            <a:spLocks noGrp="1"/>
          </p:cNvSpPr>
          <p:nvPr>
            <p:ph type="title"/>
          </p:nvPr>
        </p:nvSpPr>
        <p:spPr>
          <a:xfrm>
            <a:off x="838199" y="231414"/>
            <a:ext cx="6800557" cy="1325563"/>
          </a:xfrm>
          <a:solidFill>
            <a:schemeClr val="accent6">
              <a:lumMod val="40000"/>
              <a:lumOff val="60000"/>
            </a:schemeClr>
          </a:solidFill>
        </p:spPr>
        <p:txBody>
          <a:bodyPr>
            <a:normAutofit/>
          </a:bodyPr>
          <a:lstStyle/>
          <a:p>
            <a:r>
              <a:rPr lang="en-US" sz="4000" dirty="0">
                <a:effectLst/>
                <a:latin typeface="Arial" panose="020B0604020202020204" pitchFamily="34" charset="0"/>
                <a:ea typeface="Arial" panose="020B0604020202020204" pitchFamily="34" charset="0"/>
              </a:rPr>
              <a:t>Prepare data for analysis </a:t>
            </a:r>
            <a:endParaRPr lang="en-US" sz="4000" dirty="0"/>
          </a:p>
        </p:txBody>
      </p:sp>
      <p:sp>
        <p:nvSpPr>
          <p:cNvPr id="4" name="TextBox 3">
            <a:extLst>
              <a:ext uri="{FF2B5EF4-FFF2-40B4-BE49-F238E27FC236}">
                <a16:creationId xmlns:a16="http://schemas.microsoft.com/office/drawing/2014/main" id="{14E6CA1B-BAA5-41DB-AC0D-674E3BB2106D}"/>
              </a:ext>
            </a:extLst>
          </p:cNvPr>
          <p:cNvSpPr txBox="1"/>
          <p:nvPr/>
        </p:nvSpPr>
        <p:spPr>
          <a:xfrm>
            <a:off x="1256126" y="1789162"/>
            <a:ext cx="3273671" cy="738664"/>
          </a:xfrm>
          <a:prstGeom prst="rect">
            <a:avLst/>
          </a:prstGeom>
          <a:solidFill>
            <a:schemeClr val="accent6">
              <a:lumMod val="40000"/>
              <a:lumOff val="60000"/>
            </a:schemeClr>
          </a:solidFill>
        </p:spPr>
        <p:txBody>
          <a:bodyPr wrap="square" rtlCol="0">
            <a:spAutoFit/>
          </a:bodyPr>
          <a:lstStyle/>
          <a:p>
            <a:pPr marL="342900" indent="-342900" algn="l">
              <a:buFont typeface="Arial" panose="020B0604020202020204" pitchFamily="34" charset="0"/>
              <a:buChar char="•"/>
            </a:pPr>
            <a:r>
              <a:rPr lang="en-US" sz="2400" i="0" dirty="0">
                <a:solidFill>
                  <a:srgbClr val="000000"/>
                </a:solidFill>
                <a:effectLst/>
                <a:latin typeface="Helvetica Neue"/>
              </a:rPr>
              <a:t>counting null values</a:t>
            </a:r>
          </a:p>
          <a:p>
            <a:pPr algn="l"/>
            <a:endParaRPr lang="en-US" b="1" i="0" dirty="0">
              <a:solidFill>
                <a:srgbClr val="000000"/>
              </a:solidFill>
              <a:effectLst/>
              <a:latin typeface="Helvetica Neue"/>
            </a:endParaRPr>
          </a:p>
        </p:txBody>
      </p:sp>
      <p:pic>
        <p:nvPicPr>
          <p:cNvPr id="6" name="Picture 5">
            <a:extLst>
              <a:ext uri="{FF2B5EF4-FFF2-40B4-BE49-F238E27FC236}">
                <a16:creationId xmlns:a16="http://schemas.microsoft.com/office/drawing/2014/main" id="{7D7CC9C2-97BA-46DB-9A33-C9BB824F60C1}"/>
              </a:ext>
            </a:extLst>
          </p:cNvPr>
          <p:cNvPicPr>
            <a:picLocks noChangeAspect="1"/>
          </p:cNvPicPr>
          <p:nvPr/>
        </p:nvPicPr>
        <p:blipFill>
          <a:blip r:embed="rId2"/>
          <a:stretch>
            <a:fillRect/>
          </a:stretch>
        </p:blipFill>
        <p:spPr>
          <a:xfrm>
            <a:off x="4656406" y="1688014"/>
            <a:ext cx="4065563" cy="2642161"/>
          </a:xfrm>
          <a:prstGeom prst="rect">
            <a:avLst/>
          </a:prstGeom>
        </p:spPr>
      </p:pic>
      <p:sp>
        <p:nvSpPr>
          <p:cNvPr id="7" name="TextBox 6">
            <a:extLst>
              <a:ext uri="{FF2B5EF4-FFF2-40B4-BE49-F238E27FC236}">
                <a16:creationId xmlns:a16="http://schemas.microsoft.com/office/drawing/2014/main" id="{D64C014E-610D-4979-8014-B9FB460A6203}"/>
              </a:ext>
            </a:extLst>
          </p:cNvPr>
          <p:cNvSpPr txBox="1"/>
          <p:nvPr/>
        </p:nvSpPr>
        <p:spPr>
          <a:xfrm>
            <a:off x="1256126" y="4431323"/>
            <a:ext cx="5964702" cy="2308324"/>
          </a:xfrm>
          <a:prstGeom prst="rect">
            <a:avLst/>
          </a:prstGeom>
          <a:solidFill>
            <a:schemeClr val="accent6">
              <a:lumMod val="40000"/>
              <a:lumOff val="60000"/>
            </a:schemeClr>
          </a:solidFill>
        </p:spPr>
        <p:txBody>
          <a:bodyPr wrap="square" rtlCol="0">
            <a:spAutoFit/>
          </a:bodyPr>
          <a:lstStyle/>
          <a:p>
            <a:pPr marL="342900" indent="-342900" algn="l">
              <a:buFont typeface="Arial" panose="020B0604020202020204" pitchFamily="34" charset="0"/>
              <a:buChar char="•"/>
            </a:pPr>
            <a:r>
              <a:rPr lang="en-US" sz="2400" i="0" dirty="0">
                <a:solidFill>
                  <a:srgbClr val="000000"/>
                </a:solidFill>
                <a:effectLst/>
                <a:latin typeface="Helvetica Neue"/>
              </a:rPr>
              <a:t>Filling null values with “0” in every column having null values like this:</a:t>
            </a:r>
          </a:p>
          <a:p>
            <a:pPr algn="l"/>
            <a:r>
              <a:rPr lang="en-US" sz="2400" i="0" dirty="0">
                <a:solidFill>
                  <a:srgbClr val="FF0000"/>
                </a:solidFill>
                <a:effectLst/>
                <a:latin typeface="Helvetica Neue"/>
              </a:rPr>
              <a:t>covid['</a:t>
            </a:r>
            <a:r>
              <a:rPr lang="en-US" sz="2400" i="0" dirty="0" err="1">
                <a:solidFill>
                  <a:srgbClr val="FF0000"/>
                </a:solidFill>
                <a:effectLst/>
                <a:latin typeface="Helvetica Neue"/>
              </a:rPr>
              <a:t>total_cases</a:t>
            </a:r>
            <a:r>
              <a:rPr lang="en-US" sz="2400" i="0" dirty="0">
                <a:solidFill>
                  <a:srgbClr val="FF0000"/>
                </a:solidFill>
                <a:effectLst/>
                <a:latin typeface="Helvetica Neue"/>
              </a:rPr>
              <a:t>']=covid['</a:t>
            </a:r>
            <a:r>
              <a:rPr lang="en-US" sz="2400" i="0" dirty="0" err="1">
                <a:solidFill>
                  <a:srgbClr val="FF0000"/>
                </a:solidFill>
                <a:effectLst/>
                <a:latin typeface="Helvetica Neue"/>
              </a:rPr>
              <a:t>total_cases</a:t>
            </a:r>
            <a:r>
              <a:rPr lang="en-US" sz="2400" i="0" dirty="0">
                <a:solidFill>
                  <a:srgbClr val="FF0000"/>
                </a:solidFill>
                <a:effectLst/>
                <a:latin typeface="Helvetica Neue"/>
              </a:rPr>
              <a:t>'].</a:t>
            </a:r>
            <a:r>
              <a:rPr lang="en-US" sz="2400" i="0" dirty="0" err="1">
                <a:solidFill>
                  <a:srgbClr val="FF0000"/>
                </a:solidFill>
                <a:effectLst/>
                <a:latin typeface="Helvetica Neue"/>
              </a:rPr>
              <a:t>fillna</a:t>
            </a:r>
            <a:r>
              <a:rPr lang="en-US" sz="2400" i="0" dirty="0">
                <a:solidFill>
                  <a:srgbClr val="FF0000"/>
                </a:solidFill>
                <a:effectLst/>
                <a:latin typeface="Helvetica Neue"/>
              </a:rPr>
              <a:t>(0)</a:t>
            </a:r>
          </a:p>
          <a:p>
            <a:pPr algn="l"/>
            <a:r>
              <a:rPr lang="en-US" sz="2400" b="1" i="0" dirty="0">
                <a:solidFill>
                  <a:srgbClr val="FF0000"/>
                </a:solidFill>
                <a:effectLst/>
                <a:latin typeface="Helvetica Neue"/>
              </a:rPr>
              <a:t>covid['</a:t>
            </a:r>
            <a:r>
              <a:rPr lang="en-US" sz="2400" b="1" i="0" dirty="0" err="1">
                <a:solidFill>
                  <a:srgbClr val="FF0000"/>
                </a:solidFill>
                <a:effectLst/>
                <a:latin typeface="Helvetica Neue"/>
              </a:rPr>
              <a:t>total_deaths</a:t>
            </a:r>
            <a:r>
              <a:rPr lang="en-US" sz="2400" b="1" i="0" dirty="0">
                <a:solidFill>
                  <a:srgbClr val="FF0000"/>
                </a:solidFill>
                <a:effectLst/>
                <a:latin typeface="Helvetica Neue"/>
              </a:rPr>
              <a:t>']=covid['</a:t>
            </a:r>
            <a:r>
              <a:rPr lang="en-US" sz="2400" b="1" i="0" dirty="0" err="1">
                <a:solidFill>
                  <a:srgbClr val="FF0000"/>
                </a:solidFill>
                <a:effectLst/>
                <a:latin typeface="Helvetica Neue"/>
              </a:rPr>
              <a:t>total_deaths</a:t>
            </a:r>
            <a:r>
              <a:rPr lang="en-US" sz="2400" b="1" i="0" dirty="0">
                <a:solidFill>
                  <a:srgbClr val="FF0000"/>
                </a:solidFill>
                <a:effectLst/>
                <a:latin typeface="Helvetica Neue"/>
              </a:rPr>
              <a:t>'].</a:t>
            </a:r>
            <a:r>
              <a:rPr lang="en-US" sz="2400" b="1" i="0" dirty="0" err="1">
                <a:solidFill>
                  <a:srgbClr val="FF0000"/>
                </a:solidFill>
                <a:effectLst/>
                <a:latin typeface="Helvetica Neue"/>
              </a:rPr>
              <a:t>fillna</a:t>
            </a:r>
            <a:r>
              <a:rPr lang="en-US" sz="2400" b="1" i="0" dirty="0">
                <a:solidFill>
                  <a:srgbClr val="FF0000"/>
                </a:solidFill>
                <a:effectLst/>
                <a:latin typeface="Helvetica Neue"/>
              </a:rPr>
              <a:t>(0)</a:t>
            </a:r>
          </a:p>
        </p:txBody>
      </p:sp>
      <p:pic>
        <p:nvPicPr>
          <p:cNvPr id="9" name="Picture 8">
            <a:extLst>
              <a:ext uri="{FF2B5EF4-FFF2-40B4-BE49-F238E27FC236}">
                <a16:creationId xmlns:a16="http://schemas.microsoft.com/office/drawing/2014/main" id="{9629252D-9C81-4A8F-8F8D-B3B0BF5E4E47}"/>
              </a:ext>
            </a:extLst>
          </p:cNvPr>
          <p:cNvPicPr>
            <a:picLocks noChangeAspect="1"/>
          </p:cNvPicPr>
          <p:nvPr/>
        </p:nvPicPr>
        <p:blipFill>
          <a:blip r:embed="rId3"/>
          <a:stretch>
            <a:fillRect/>
          </a:stretch>
        </p:blipFill>
        <p:spPr>
          <a:xfrm>
            <a:off x="8721969" y="3805538"/>
            <a:ext cx="2915057" cy="2934109"/>
          </a:xfrm>
          <a:prstGeom prst="rect">
            <a:avLst/>
          </a:prstGeom>
        </p:spPr>
      </p:pic>
    </p:spTree>
    <p:extLst>
      <p:ext uri="{BB962C8B-B14F-4D97-AF65-F5344CB8AC3E}">
        <p14:creationId xmlns:p14="http://schemas.microsoft.com/office/powerpoint/2010/main" val="308497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14CE-CBCD-4A77-A0A3-DB49ABFA4570}"/>
              </a:ext>
            </a:extLst>
          </p:cNvPr>
          <p:cNvSpPr>
            <a:spLocks noGrp="1"/>
          </p:cNvSpPr>
          <p:nvPr>
            <p:ph type="title"/>
          </p:nvPr>
        </p:nvSpPr>
        <p:spPr>
          <a:xfrm>
            <a:off x="824132" y="168178"/>
            <a:ext cx="3410243" cy="830628"/>
          </a:xfrm>
          <a:solidFill>
            <a:schemeClr val="accent6">
              <a:lumMod val="40000"/>
              <a:lumOff val="60000"/>
            </a:schemeClr>
          </a:solidFill>
        </p:spPr>
        <p:txBody>
          <a:bodyPr>
            <a:normAutofit fontScale="90000"/>
          </a:bodyPr>
          <a:lstStyle/>
          <a:p>
            <a:pPr marL="342900" indent="-342900">
              <a:buFont typeface="Arial" panose="020B0604020202020204" pitchFamily="34" charset="0"/>
              <a:buChar char="•"/>
            </a:pPr>
            <a:r>
              <a:rPr lang="en-US" sz="2400" i="0" dirty="0">
                <a:solidFill>
                  <a:srgbClr val="000000"/>
                </a:solidFill>
                <a:effectLst/>
                <a:latin typeface="Helvetica Neue"/>
              </a:rPr>
              <a:t>converting datatypes</a:t>
            </a:r>
            <a:br>
              <a:rPr lang="en-US" sz="2400" i="0" dirty="0">
                <a:solidFill>
                  <a:srgbClr val="000000"/>
                </a:solidFill>
                <a:effectLst/>
                <a:latin typeface="Helvetica Neue"/>
              </a:rPr>
            </a:br>
            <a:endParaRPr lang="en-US" sz="2400" dirty="0"/>
          </a:p>
        </p:txBody>
      </p:sp>
      <p:pic>
        <p:nvPicPr>
          <p:cNvPr id="4" name="Picture 3">
            <a:extLst>
              <a:ext uri="{FF2B5EF4-FFF2-40B4-BE49-F238E27FC236}">
                <a16:creationId xmlns:a16="http://schemas.microsoft.com/office/drawing/2014/main" id="{32DA44D7-9F4A-4CDD-8ECC-177FFCC30B1E}"/>
              </a:ext>
            </a:extLst>
          </p:cNvPr>
          <p:cNvPicPr>
            <a:picLocks noChangeAspect="1"/>
          </p:cNvPicPr>
          <p:nvPr/>
        </p:nvPicPr>
        <p:blipFill>
          <a:blip r:embed="rId2"/>
          <a:stretch>
            <a:fillRect/>
          </a:stretch>
        </p:blipFill>
        <p:spPr>
          <a:xfrm>
            <a:off x="4969209" y="168178"/>
            <a:ext cx="5010849" cy="2082653"/>
          </a:xfrm>
          <a:prstGeom prst="rect">
            <a:avLst/>
          </a:prstGeom>
        </p:spPr>
      </p:pic>
      <p:sp>
        <p:nvSpPr>
          <p:cNvPr id="5" name="TextBox 4">
            <a:extLst>
              <a:ext uri="{FF2B5EF4-FFF2-40B4-BE49-F238E27FC236}">
                <a16:creationId xmlns:a16="http://schemas.microsoft.com/office/drawing/2014/main" id="{35634A8F-162A-4BE9-968D-3BE24B1121C9}"/>
              </a:ext>
            </a:extLst>
          </p:cNvPr>
          <p:cNvSpPr txBox="1"/>
          <p:nvPr/>
        </p:nvSpPr>
        <p:spPr>
          <a:xfrm>
            <a:off x="824131" y="1278319"/>
            <a:ext cx="3410243" cy="369332"/>
          </a:xfrm>
          <a:prstGeom prst="rect">
            <a:avLst/>
          </a:prstGeom>
          <a:solidFill>
            <a:schemeClr val="accent6">
              <a:lumMod val="40000"/>
              <a:lumOff val="60000"/>
            </a:schemeClr>
          </a:solidFill>
        </p:spPr>
        <p:txBody>
          <a:bodyPr wrap="square" rtlCol="0">
            <a:spAutoFit/>
          </a:bodyPr>
          <a:lstStyle/>
          <a:p>
            <a:r>
              <a:rPr lang="en-US" dirty="0"/>
              <a:t>WHY TO CONVERT DATA TYPES</a:t>
            </a:r>
          </a:p>
        </p:txBody>
      </p:sp>
      <p:sp>
        <p:nvSpPr>
          <p:cNvPr id="6" name="TextBox 5">
            <a:extLst>
              <a:ext uri="{FF2B5EF4-FFF2-40B4-BE49-F238E27FC236}">
                <a16:creationId xmlns:a16="http://schemas.microsoft.com/office/drawing/2014/main" id="{33BDB4CB-139B-43B5-B97F-2DE1A690C7CA}"/>
              </a:ext>
            </a:extLst>
          </p:cNvPr>
          <p:cNvSpPr txBox="1"/>
          <p:nvPr/>
        </p:nvSpPr>
        <p:spPr>
          <a:xfrm>
            <a:off x="576775" y="2067841"/>
            <a:ext cx="8412480" cy="1200329"/>
          </a:xfrm>
          <a:prstGeom prst="rect">
            <a:avLst/>
          </a:prstGeom>
          <a:solidFill>
            <a:schemeClr val="accent6">
              <a:lumMod val="40000"/>
              <a:lumOff val="60000"/>
            </a:schemeClr>
          </a:solidFill>
        </p:spPr>
        <p:txBody>
          <a:bodyPr wrap="square" rtlCol="0">
            <a:spAutoFit/>
          </a:bodyPr>
          <a:lstStyle/>
          <a:p>
            <a:r>
              <a:rPr lang="en-US" sz="2400" dirty="0">
                <a:solidFill>
                  <a:srgbClr val="1D1C1D"/>
                </a:solidFill>
                <a:latin typeface="Slack-Lato"/>
              </a:rPr>
              <a:t>To </a:t>
            </a:r>
            <a:r>
              <a:rPr lang="en-US" sz="2400" b="0" i="0" dirty="0">
                <a:solidFill>
                  <a:srgbClr val="1D1C1D"/>
                </a:solidFill>
                <a:effectLst/>
                <a:latin typeface="Slack-Lato"/>
              </a:rPr>
              <a:t>change non-numeric objects (such as strings) into integers or floating-point numbers as appropriate for better calculation and  making statistical reports.</a:t>
            </a:r>
            <a:endParaRPr lang="en-US" sz="2400" dirty="0"/>
          </a:p>
        </p:txBody>
      </p:sp>
      <p:pic>
        <p:nvPicPr>
          <p:cNvPr id="9" name="Picture 8">
            <a:extLst>
              <a:ext uri="{FF2B5EF4-FFF2-40B4-BE49-F238E27FC236}">
                <a16:creationId xmlns:a16="http://schemas.microsoft.com/office/drawing/2014/main" id="{5F1B9BF2-222F-4859-AFD0-A5E77BB5AF5A}"/>
              </a:ext>
            </a:extLst>
          </p:cNvPr>
          <p:cNvPicPr>
            <a:picLocks noChangeAspect="1"/>
          </p:cNvPicPr>
          <p:nvPr/>
        </p:nvPicPr>
        <p:blipFill>
          <a:blip r:embed="rId3"/>
          <a:stretch>
            <a:fillRect/>
          </a:stretch>
        </p:blipFill>
        <p:spPr>
          <a:xfrm>
            <a:off x="5079543" y="1167618"/>
            <a:ext cx="5010849" cy="900223"/>
          </a:xfrm>
          <a:prstGeom prst="rect">
            <a:avLst/>
          </a:prstGeom>
        </p:spPr>
      </p:pic>
      <p:sp>
        <p:nvSpPr>
          <p:cNvPr id="10" name="TextBox 9">
            <a:extLst>
              <a:ext uri="{FF2B5EF4-FFF2-40B4-BE49-F238E27FC236}">
                <a16:creationId xmlns:a16="http://schemas.microsoft.com/office/drawing/2014/main" id="{2A7D0A8D-2DEF-4465-A6C6-06D106E3179B}"/>
              </a:ext>
            </a:extLst>
          </p:cNvPr>
          <p:cNvSpPr txBox="1"/>
          <p:nvPr/>
        </p:nvSpPr>
        <p:spPr>
          <a:xfrm>
            <a:off x="675249" y="3601329"/>
            <a:ext cx="5261317" cy="830997"/>
          </a:xfrm>
          <a:prstGeom prst="rect">
            <a:avLst/>
          </a:prstGeom>
          <a:solidFill>
            <a:schemeClr val="accent6">
              <a:lumMod val="40000"/>
              <a:lumOff val="60000"/>
            </a:schemeClr>
          </a:solidFill>
        </p:spPr>
        <p:txBody>
          <a:bodyPr wrap="square" rtlCol="0">
            <a:spAutoFit/>
          </a:bodyPr>
          <a:lstStyle/>
          <a:p>
            <a:pPr marL="342900" indent="-342900" algn="l">
              <a:buFont typeface="Arial" panose="020B0604020202020204" pitchFamily="34" charset="0"/>
              <a:buChar char="•"/>
            </a:pPr>
            <a:r>
              <a:rPr lang="en-US" sz="2400" i="0" dirty="0">
                <a:solidFill>
                  <a:srgbClr val="000000"/>
                </a:solidFill>
                <a:effectLst/>
                <a:latin typeface="Helvetica Neue"/>
              </a:rPr>
              <a:t>Dropping unwanted unnamed columns</a:t>
            </a:r>
          </a:p>
        </p:txBody>
      </p:sp>
      <p:pic>
        <p:nvPicPr>
          <p:cNvPr id="13" name="Picture 12">
            <a:extLst>
              <a:ext uri="{FF2B5EF4-FFF2-40B4-BE49-F238E27FC236}">
                <a16:creationId xmlns:a16="http://schemas.microsoft.com/office/drawing/2014/main" id="{6A0C0351-278D-4455-BFE5-E4F1A871B7E3}"/>
              </a:ext>
            </a:extLst>
          </p:cNvPr>
          <p:cNvPicPr>
            <a:picLocks noChangeAspect="1"/>
          </p:cNvPicPr>
          <p:nvPr/>
        </p:nvPicPr>
        <p:blipFill>
          <a:blip r:embed="rId4"/>
          <a:stretch>
            <a:fillRect/>
          </a:stretch>
        </p:blipFill>
        <p:spPr>
          <a:xfrm>
            <a:off x="464234" y="4432327"/>
            <a:ext cx="9875520" cy="921234"/>
          </a:xfrm>
          <a:prstGeom prst="rect">
            <a:avLst/>
          </a:prstGeom>
        </p:spPr>
      </p:pic>
      <p:sp>
        <p:nvSpPr>
          <p:cNvPr id="14" name="TextBox 13">
            <a:extLst>
              <a:ext uri="{FF2B5EF4-FFF2-40B4-BE49-F238E27FC236}">
                <a16:creationId xmlns:a16="http://schemas.microsoft.com/office/drawing/2014/main" id="{59CA79BE-59F9-4259-B404-0A0EF66FDE34}"/>
              </a:ext>
            </a:extLst>
          </p:cNvPr>
          <p:cNvSpPr txBox="1"/>
          <p:nvPr/>
        </p:nvSpPr>
        <p:spPr>
          <a:xfrm>
            <a:off x="675249" y="5542671"/>
            <a:ext cx="5795889" cy="646331"/>
          </a:xfrm>
          <a:prstGeom prst="rect">
            <a:avLst/>
          </a:prstGeom>
          <a:solidFill>
            <a:schemeClr val="accent6">
              <a:lumMod val="40000"/>
              <a:lumOff val="60000"/>
            </a:schemeClr>
          </a:solidFill>
        </p:spPr>
        <p:txBody>
          <a:bodyPr wrap="square" rtlCol="0">
            <a:spAutoFit/>
          </a:bodyPr>
          <a:lstStyle/>
          <a:p>
            <a:r>
              <a:rPr lang="en-US" dirty="0"/>
              <a:t>Why :</a:t>
            </a:r>
          </a:p>
          <a:p>
            <a:r>
              <a:rPr lang="en-US" dirty="0"/>
              <a:t>For getting the summarize data for better analysis.</a:t>
            </a:r>
          </a:p>
        </p:txBody>
      </p:sp>
    </p:spTree>
    <p:extLst>
      <p:ext uri="{BB962C8B-B14F-4D97-AF65-F5344CB8AC3E}">
        <p14:creationId xmlns:p14="http://schemas.microsoft.com/office/powerpoint/2010/main" val="153668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42A65-8F18-4578-8CB5-AC41D1882906}"/>
              </a:ext>
            </a:extLst>
          </p:cNvPr>
          <p:cNvSpPr>
            <a:spLocks noGrp="1"/>
          </p:cNvSpPr>
          <p:nvPr>
            <p:ph type="title"/>
          </p:nvPr>
        </p:nvSpPr>
        <p:spPr>
          <a:xfrm>
            <a:off x="242572" y="153749"/>
            <a:ext cx="2242626" cy="802854"/>
          </a:xfrm>
          <a:solidFill>
            <a:schemeClr val="accent6">
              <a:lumMod val="40000"/>
              <a:lumOff val="60000"/>
            </a:schemeClr>
          </a:solidFill>
        </p:spPr>
        <p:txBody>
          <a:bodyPr>
            <a:normAutofit fontScale="90000"/>
          </a:bodyPr>
          <a:lstStyle/>
          <a:p>
            <a:r>
              <a:rPr lang="en-US" b="1" dirty="0"/>
              <a:t>Insights</a:t>
            </a:r>
          </a:p>
        </p:txBody>
      </p:sp>
      <p:pic>
        <p:nvPicPr>
          <p:cNvPr id="4" name="Picture 3">
            <a:extLst>
              <a:ext uri="{FF2B5EF4-FFF2-40B4-BE49-F238E27FC236}">
                <a16:creationId xmlns:a16="http://schemas.microsoft.com/office/drawing/2014/main" id="{3D63F780-1987-4FB0-B2AE-CD902C770F1C}"/>
              </a:ext>
            </a:extLst>
          </p:cNvPr>
          <p:cNvPicPr>
            <a:picLocks noChangeAspect="1"/>
          </p:cNvPicPr>
          <p:nvPr/>
        </p:nvPicPr>
        <p:blipFill>
          <a:blip r:embed="rId2"/>
          <a:stretch>
            <a:fillRect/>
          </a:stretch>
        </p:blipFill>
        <p:spPr>
          <a:xfrm>
            <a:off x="4830396" y="603970"/>
            <a:ext cx="6836899" cy="4391002"/>
          </a:xfrm>
          <a:prstGeom prst="rect">
            <a:avLst/>
          </a:prstGeom>
          <a:solidFill>
            <a:schemeClr val="accent6">
              <a:lumMod val="40000"/>
              <a:lumOff val="60000"/>
            </a:schemeClr>
          </a:solidFill>
        </p:spPr>
      </p:pic>
      <p:pic>
        <p:nvPicPr>
          <p:cNvPr id="6" name="Picture 5">
            <a:extLst>
              <a:ext uri="{FF2B5EF4-FFF2-40B4-BE49-F238E27FC236}">
                <a16:creationId xmlns:a16="http://schemas.microsoft.com/office/drawing/2014/main" id="{295B452E-E76D-4A92-B73C-B4F5EC16D919}"/>
              </a:ext>
            </a:extLst>
          </p:cNvPr>
          <p:cNvPicPr>
            <a:picLocks noChangeAspect="1"/>
          </p:cNvPicPr>
          <p:nvPr/>
        </p:nvPicPr>
        <p:blipFill>
          <a:blip r:embed="rId3"/>
          <a:stretch>
            <a:fillRect/>
          </a:stretch>
        </p:blipFill>
        <p:spPr>
          <a:xfrm>
            <a:off x="1251343" y="1118382"/>
            <a:ext cx="2926760" cy="3685734"/>
          </a:xfrm>
          <a:prstGeom prst="rect">
            <a:avLst/>
          </a:prstGeom>
        </p:spPr>
      </p:pic>
      <p:sp>
        <p:nvSpPr>
          <p:cNvPr id="7" name="TextBox 6">
            <a:extLst>
              <a:ext uri="{FF2B5EF4-FFF2-40B4-BE49-F238E27FC236}">
                <a16:creationId xmlns:a16="http://schemas.microsoft.com/office/drawing/2014/main" id="{1C24E254-2AE8-404C-ABFA-12ABD7921794}"/>
              </a:ext>
            </a:extLst>
          </p:cNvPr>
          <p:cNvSpPr txBox="1"/>
          <p:nvPr/>
        </p:nvSpPr>
        <p:spPr>
          <a:xfrm>
            <a:off x="599049" y="4965895"/>
            <a:ext cx="10415953" cy="1569660"/>
          </a:xfrm>
          <a:prstGeom prst="rect">
            <a:avLst/>
          </a:prstGeom>
          <a:solidFill>
            <a:schemeClr val="accent6">
              <a:lumMod val="40000"/>
              <a:lumOff val="60000"/>
            </a:schemeClr>
          </a:solidFill>
        </p:spPr>
        <p:txBody>
          <a:bodyPr wrap="square" rtlCol="0">
            <a:spAutoFit/>
          </a:bodyPr>
          <a:lstStyle/>
          <a:p>
            <a:r>
              <a:rPr lang="en-US" sz="2400" dirty="0"/>
              <a:t>This Bar chart shows us the top 10  countries with highest covid cases. From this we come to know that </a:t>
            </a:r>
            <a:r>
              <a:rPr lang="en-US" sz="2400" dirty="0">
                <a:solidFill>
                  <a:srgbClr val="FF0000"/>
                </a:solidFill>
              </a:rPr>
              <a:t>United States with 746014098 </a:t>
            </a:r>
            <a:r>
              <a:rPr lang="en-US" sz="2400" dirty="0"/>
              <a:t>total cases is the country which suffers with maximum covid cases followed by Brazil , </a:t>
            </a:r>
            <a:r>
              <a:rPr lang="en-US" sz="2400" dirty="0">
                <a:solidFill>
                  <a:srgbClr val="FF0000"/>
                </a:solidFill>
              </a:rPr>
              <a:t>India (407771615 cases) </a:t>
            </a:r>
            <a:r>
              <a:rPr lang="en-US" sz="2400" dirty="0"/>
              <a:t>and so on</a:t>
            </a:r>
            <a:r>
              <a:rPr lang="en-US" dirty="0"/>
              <a:t>. </a:t>
            </a:r>
          </a:p>
        </p:txBody>
      </p:sp>
      <p:sp>
        <p:nvSpPr>
          <p:cNvPr id="9" name="TextBox 8">
            <a:extLst>
              <a:ext uri="{FF2B5EF4-FFF2-40B4-BE49-F238E27FC236}">
                <a16:creationId xmlns:a16="http://schemas.microsoft.com/office/drawing/2014/main" id="{613F62A7-1E00-4C49-8315-111091E36637}"/>
              </a:ext>
            </a:extLst>
          </p:cNvPr>
          <p:cNvSpPr txBox="1"/>
          <p:nvPr/>
        </p:nvSpPr>
        <p:spPr>
          <a:xfrm>
            <a:off x="2714723" y="136675"/>
            <a:ext cx="5671831" cy="461665"/>
          </a:xfrm>
          <a:prstGeom prst="rect">
            <a:avLst/>
          </a:prstGeom>
          <a:solidFill>
            <a:schemeClr val="accent6">
              <a:lumMod val="40000"/>
              <a:lumOff val="60000"/>
            </a:schemeClr>
          </a:solidFill>
        </p:spPr>
        <p:txBody>
          <a:bodyPr wrap="square">
            <a:spAutoFit/>
          </a:bodyPr>
          <a:lstStyle/>
          <a:p>
            <a:r>
              <a:rPr lang="en-US" sz="2400" b="1" dirty="0"/>
              <a:t> Top 10  countries with highest covid cases</a:t>
            </a:r>
          </a:p>
        </p:txBody>
      </p:sp>
    </p:spTree>
    <p:extLst>
      <p:ext uri="{BB962C8B-B14F-4D97-AF65-F5344CB8AC3E}">
        <p14:creationId xmlns:p14="http://schemas.microsoft.com/office/powerpoint/2010/main" val="4195516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7DA5-30B7-434D-AADA-042EA3B5655E}"/>
              </a:ext>
            </a:extLst>
          </p:cNvPr>
          <p:cNvSpPr>
            <a:spLocks noGrp="1"/>
          </p:cNvSpPr>
          <p:nvPr>
            <p:ph type="title"/>
          </p:nvPr>
        </p:nvSpPr>
        <p:spPr>
          <a:xfrm>
            <a:off x="379716" y="364491"/>
            <a:ext cx="5716284" cy="577410"/>
          </a:xfrm>
          <a:solidFill>
            <a:schemeClr val="accent6">
              <a:lumMod val="40000"/>
              <a:lumOff val="60000"/>
            </a:schemeClr>
          </a:solidFill>
        </p:spPr>
        <p:txBody>
          <a:bodyPr>
            <a:normAutofit fontScale="90000"/>
          </a:bodyPr>
          <a:lstStyle/>
          <a:p>
            <a:r>
              <a:rPr lang="en-US" sz="2400" b="1" dirty="0"/>
              <a:t>'Total number of deaths </a:t>
            </a:r>
            <a:r>
              <a:rPr lang="en-US" sz="1800" b="1" dirty="0"/>
              <a:t>among</a:t>
            </a:r>
            <a:r>
              <a:rPr lang="en-US" sz="2400" b="1" dirty="0"/>
              <a:t> the countries</a:t>
            </a:r>
          </a:p>
        </p:txBody>
      </p:sp>
      <p:pic>
        <p:nvPicPr>
          <p:cNvPr id="10" name="Picture 9">
            <a:extLst>
              <a:ext uri="{FF2B5EF4-FFF2-40B4-BE49-F238E27FC236}">
                <a16:creationId xmlns:a16="http://schemas.microsoft.com/office/drawing/2014/main" id="{79767A6D-CBE6-4F87-8BEA-1F1131E7E65F}"/>
              </a:ext>
            </a:extLst>
          </p:cNvPr>
          <p:cNvPicPr>
            <a:picLocks noChangeAspect="1"/>
          </p:cNvPicPr>
          <p:nvPr/>
        </p:nvPicPr>
        <p:blipFill>
          <a:blip r:embed="rId2"/>
          <a:stretch>
            <a:fillRect/>
          </a:stretch>
        </p:blipFill>
        <p:spPr>
          <a:xfrm>
            <a:off x="1226223" y="941900"/>
            <a:ext cx="3338532" cy="3784845"/>
          </a:xfrm>
          <a:prstGeom prst="rect">
            <a:avLst/>
          </a:prstGeom>
        </p:spPr>
      </p:pic>
      <p:sp>
        <p:nvSpPr>
          <p:cNvPr id="11" name="TextBox 10">
            <a:extLst>
              <a:ext uri="{FF2B5EF4-FFF2-40B4-BE49-F238E27FC236}">
                <a16:creationId xmlns:a16="http://schemas.microsoft.com/office/drawing/2014/main" id="{218573DC-2A12-4E3B-9A19-40DB087F04C2}"/>
              </a:ext>
            </a:extLst>
          </p:cNvPr>
          <p:cNvSpPr txBox="1"/>
          <p:nvPr/>
        </p:nvSpPr>
        <p:spPr>
          <a:xfrm>
            <a:off x="618978" y="5077801"/>
            <a:ext cx="7385539" cy="1477328"/>
          </a:xfrm>
          <a:prstGeom prst="rect">
            <a:avLst/>
          </a:prstGeom>
          <a:solidFill>
            <a:schemeClr val="accent6">
              <a:lumMod val="40000"/>
              <a:lumOff val="60000"/>
            </a:schemeClr>
          </a:solidFill>
        </p:spPr>
        <p:txBody>
          <a:bodyPr wrap="square" rtlCol="0">
            <a:spAutoFit/>
          </a:bodyPr>
          <a:lstStyle/>
          <a:p>
            <a:r>
              <a:rPr lang="en-US" dirty="0"/>
              <a:t>This line chart shows us total  covid cases and total deaths in respective countries . From this  we can see that which country has how many covid cases and death due to covid.</a:t>
            </a:r>
          </a:p>
          <a:p>
            <a:r>
              <a:rPr lang="en-US" dirty="0"/>
              <a:t>Again </a:t>
            </a:r>
            <a:r>
              <a:rPr lang="en-US" dirty="0">
                <a:solidFill>
                  <a:srgbClr val="FF0000"/>
                </a:solidFill>
              </a:rPr>
              <a:t>United States(26477574) </a:t>
            </a:r>
            <a:r>
              <a:rPr lang="en-US" dirty="0"/>
              <a:t>is having </a:t>
            </a:r>
            <a:r>
              <a:rPr lang="en-US" dirty="0">
                <a:solidFill>
                  <a:srgbClr val="FF0000"/>
                </a:solidFill>
              </a:rPr>
              <a:t>maximum deaths due to covid </a:t>
            </a:r>
            <a:r>
              <a:rPr lang="en-US" dirty="0"/>
              <a:t>and </a:t>
            </a:r>
            <a:r>
              <a:rPr lang="en-US" dirty="0">
                <a:solidFill>
                  <a:srgbClr val="FF0000"/>
                </a:solidFill>
              </a:rPr>
              <a:t>INDIA(7247327) </a:t>
            </a:r>
            <a:r>
              <a:rPr lang="en-US" dirty="0"/>
              <a:t>is at third place.</a:t>
            </a:r>
          </a:p>
        </p:txBody>
      </p:sp>
      <p:pic>
        <p:nvPicPr>
          <p:cNvPr id="7" name="Picture 6">
            <a:extLst>
              <a:ext uri="{FF2B5EF4-FFF2-40B4-BE49-F238E27FC236}">
                <a16:creationId xmlns:a16="http://schemas.microsoft.com/office/drawing/2014/main" id="{2B2F0EF9-0002-4531-A2B3-81306E397C76}"/>
              </a:ext>
            </a:extLst>
          </p:cNvPr>
          <p:cNvPicPr>
            <a:picLocks noChangeAspect="1"/>
          </p:cNvPicPr>
          <p:nvPr/>
        </p:nvPicPr>
        <p:blipFill>
          <a:blip r:embed="rId3"/>
          <a:stretch>
            <a:fillRect/>
          </a:stretch>
        </p:blipFill>
        <p:spPr>
          <a:xfrm>
            <a:off x="5053034" y="941900"/>
            <a:ext cx="7138965" cy="4040917"/>
          </a:xfrm>
          <a:prstGeom prst="rect">
            <a:avLst/>
          </a:prstGeom>
        </p:spPr>
      </p:pic>
      <p:pic>
        <p:nvPicPr>
          <p:cNvPr id="5122" name="Picture 2">
            <a:extLst>
              <a:ext uri="{FF2B5EF4-FFF2-40B4-BE49-F238E27FC236}">
                <a16:creationId xmlns:a16="http://schemas.microsoft.com/office/drawing/2014/main" id="{000F5CC9-5EAF-47D1-9533-19D659FAE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5370" y="5279508"/>
            <a:ext cx="2779529" cy="1073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384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1229</TotalTime>
  <Words>813</Words>
  <Application>Microsoft Office PowerPoint</Application>
  <PresentationFormat>Widescreen</PresentationFormat>
  <Paragraphs>77</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Helvetica Neue</vt:lpstr>
      <vt:lpstr>Slack-Lato</vt:lpstr>
      <vt:lpstr>SourceSansPro</vt:lpstr>
      <vt:lpstr>Tw Cen MT</vt:lpstr>
      <vt:lpstr>Tw Cen MT Condensed</vt:lpstr>
      <vt:lpstr>Wingdings 3</vt:lpstr>
      <vt:lpstr>Integral</vt:lpstr>
      <vt:lpstr>PYTHON PROJECT ON  COVID-19</vt:lpstr>
      <vt:lpstr>OVERVIEW of COVID-19</vt:lpstr>
      <vt:lpstr> Covid Data Set </vt:lpstr>
      <vt:lpstr>Cleaning the data</vt:lpstr>
      <vt:lpstr>New cleaned data</vt:lpstr>
      <vt:lpstr>Prepare data for analysis </vt:lpstr>
      <vt:lpstr>converting datatypes </vt:lpstr>
      <vt:lpstr>Insights</vt:lpstr>
      <vt:lpstr>'Total number of deaths among the countries</vt:lpstr>
      <vt:lpstr>Max deaths country wise</vt:lpstr>
      <vt:lpstr>Number of deaths and cases country wise</vt:lpstr>
      <vt:lpstr>Representation of death rate on  line chart</vt:lpstr>
      <vt:lpstr>  Effect of Covid-19 cases on stringency index </vt:lpstr>
      <vt:lpstr>Scatter plot on stringency index</vt:lpstr>
      <vt:lpstr>  total deaths due to covid month wise </vt:lpstr>
      <vt:lpstr> Total covid-19 cases date wise </vt:lpstr>
      <vt:lpstr>PowerPoint Presentation</vt:lpstr>
      <vt:lpstr>Scatter plot between total covid cases and GDP per capita</vt:lpstr>
      <vt:lpstr>  Correlation between total covid cases and GDP per capita </vt:lpstr>
      <vt:lpstr>Top 10 countries with their death rates</vt:lpstr>
      <vt:lpstr>Month having maximum  deaths and cases</vt:lpstr>
      <vt:lpstr>PowerPoint Presentation</vt:lpstr>
      <vt:lpstr>Month wise cases  and deaths in INDIA</vt:lpstr>
      <vt:lpstr>PowerPoint Presentation</vt:lpstr>
      <vt:lpstr>Month wise cases and deaths in usa</vt:lpstr>
      <vt:lpstr>Infection rate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PROJECT ON  COVID-19</dc:title>
  <dc:creator>Shrit Kapil</dc:creator>
  <cp:lastModifiedBy>Shrit Kapil</cp:lastModifiedBy>
  <cp:revision>14</cp:revision>
  <dcterms:created xsi:type="dcterms:W3CDTF">2022-05-26T12:53:06Z</dcterms:created>
  <dcterms:modified xsi:type="dcterms:W3CDTF">2022-05-27T19:53:51Z</dcterms:modified>
</cp:coreProperties>
</file>